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2" r:id="rId1"/>
  </p:sldMasterIdLst>
  <p:notesMasterIdLst>
    <p:notesMasterId r:id="rId17"/>
  </p:notesMasterIdLst>
  <p:handoutMasterIdLst>
    <p:handoutMasterId r:id="rId18"/>
  </p:handoutMasterIdLst>
  <p:sldIdLst>
    <p:sldId id="269" r:id="rId2"/>
    <p:sldId id="270" r:id="rId3"/>
    <p:sldId id="275" r:id="rId4"/>
    <p:sldId id="276" r:id="rId5"/>
    <p:sldId id="281" r:id="rId6"/>
    <p:sldId id="274" r:id="rId7"/>
    <p:sldId id="272" r:id="rId8"/>
    <p:sldId id="277" r:id="rId9"/>
    <p:sldId id="282" r:id="rId10"/>
    <p:sldId id="278" r:id="rId11"/>
    <p:sldId id="273" r:id="rId12"/>
    <p:sldId id="280" r:id="rId13"/>
    <p:sldId id="283" r:id="rId14"/>
    <p:sldId id="284" r:id="rId15"/>
    <p:sldId id="268" r:id="rId16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Instruktion av ppt-mallen" id="{55D86A81-7526-4CB2-AD27-B3EF5E673B66}">
          <p14:sldIdLst>
            <p14:sldId id="256"/>
            <p14:sldId id="270"/>
          </p14:sldIdLst>
        </p14:section>
        <p14:section name="Exempel på Layouter" id="{ADF40A6D-7FF3-41DA-948E-93F4E8FFB569}">
          <p14:sldIdLst>
            <p14:sldId id="269"/>
            <p14:sldId id="257"/>
            <p14:sldId id="258"/>
            <p14:sldId id="271"/>
            <p14:sldId id="259"/>
            <p14:sldId id="267"/>
            <p14:sldId id="260"/>
            <p14:sldId id="262"/>
            <p14:sldId id="261"/>
            <p14:sldId id="266"/>
            <p14:sldId id="263"/>
            <p14:sldId id="265"/>
            <p14:sldId id="264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2C2C2C"/>
    <a:srgbClr val="275269"/>
    <a:srgbClr val="A6B750"/>
    <a:srgbClr val="000000"/>
    <a:srgbClr val="326886"/>
    <a:srgbClr val="8CC2F2"/>
    <a:srgbClr val="F7BF3A"/>
    <a:srgbClr val="13958F"/>
    <a:srgbClr val="149472"/>
    <a:srgbClr val="17AB8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86763" autoAdjust="0"/>
  </p:normalViewPr>
  <p:slideViewPr>
    <p:cSldViewPr snapToGrid="0" snapToObjects="1">
      <p:cViewPr varScale="1">
        <p:scale>
          <a:sx n="63" d="100"/>
          <a:sy n="63" d="100"/>
        </p:scale>
        <p:origin x="-1008" y="-102"/>
      </p:cViewPr>
      <p:guideLst>
        <p:guide orient="horz" pos="3942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A4BE0-F786-0E49-94A8-1F2CBA953599}" type="datetimeFigureOut">
              <a:rPr lang="sv-SE" smtClean="0"/>
              <a:pPr/>
              <a:t>2017-05-05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497BC-B4BF-D24D-9855-FA158D57D12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5841131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A7049-4081-424B-8128-683F6C2017C9}" type="datetimeFigureOut">
              <a:rPr lang="sv-SE" smtClean="0"/>
              <a:pPr/>
              <a:t>2017-05-05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970E8-606E-544E-9196-A0321FFF431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14368551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GBGstad-PPT-BKGR.jpg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 flipH="1">
            <a:off x="0" y="0"/>
            <a:ext cx="9143998" cy="6857998"/>
          </a:xfrm>
          <a:prstGeom prst="rect">
            <a:avLst/>
          </a:prstGeom>
        </p:spPr>
      </p:pic>
      <p:sp>
        <p:nvSpPr>
          <p:cNvPr id="14" name="Rubrik 4"/>
          <p:cNvSpPr>
            <a:spLocks noGrp="1"/>
          </p:cNvSpPr>
          <p:nvPr>
            <p:ph type="title" hasCustomPrompt="1"/>
          </p:nvPr>
        </p:nvSpPr>
        <p:spPr>
          <a:xfrm>
            <a:off x="2980338" y="2405247"/>
            <a:ext cx="5486252" cy="985563"/>
          </a:xfrm>
        </p:spPr>
        <p:txBody>
          <a:bodyPr wrap="square" anchor="b">
            <a:noAutofit/>
          </a:bodyPr>
          <a:lstStyle>
            <a:lvl1pPr>
              <a:lnSpc>
                <a:spcPct val="100000"/>
              </a:lnSpc>
              <a:defRPr sz="500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7" name="Platshållare för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2999516" y="3563637"/>
            <a:ext cx="5475620" cy="307777"/>
          </a:xfrm>
        </p:spPr>
        <p:txBody>
          <a:bodyPr wrap="square">
            <a:spAutoFit/>
          </a:bodyPr>
          <a:lstStyle>
            <a:lvl1pPr marL="0" indent="0"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smtClean="0"/>
              <a:t>Eventuell underrubrik</a:t>
            </a:r>
          </a:p>
        </p:txBody>
      </p:sp>
      <p:pic>
        <p:nvPicPr>
          <p:cNvPr id="10" name="Bildobjekt 9" descr="gbg_st_cmyk_neg-01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8000" y="2589385"/>
            <a:ext cx="898553" cy="1424063"/>
          </a:xfrm>
          <a:prstGeom prst="rect">
            <a:avLst/>
          </a:prstGeom>
        </p:spPr>
      </p:pic>
      <p:cxnSp>
        <p:nvCxnSpPr>
          <p:cNvPr id="12" name="Rak 11"/>
          <p:cNvCxnSpPr/>
          <p:nvPr userDrawn="1"/>
        </p:nvCxnSpPr>
        <p:spPr>
          <a:xfrm>
            <a:off x="2369561" y="2167941"/>
            <a:ext cx="0" cy="226695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812576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grafik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7"/>
          <p:cNvSpPr>
            <a:spLocks noGrp="1"/>
          </p:cNvSpPr>
          <p:nvPr>
            <p:ph sz="quarter" idx="13" hasCustomPrompt="1"/>
          </p:nvPr>
        </p:nvSpPr>
        <p:spPr>
          <a:xfrm>
            <a:off x="179388" y="1368000"/>
            <a:ext cx="536400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>
              <a:defRPr sz="1200" i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 smtClean="0"/>
              <a:t>Klicka på en av ikonerna för att infoga bild, diagram, film etc.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5889600" y="1440000"/>
            <a:ext cx="2732400" cy="4694400"/>
          </a:xfrm>
        </p:spPr>
        <p:txBody>
          <a:bodyPr/>
          <a:lstStyle/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sv-SE" sz="2800" b="1" i="0" u="none" strike="noStrike" baseline="0" smtClean="0"/>
            </a:lvl1pPr>
          </a:lstStyle>
          <a:p>
            <a:r>
              <a:rPr lang="sv-SE" sz="2800" b="1" i="0" u="none" strike="noStrike" baseline="0" dirty="0" smtClean="0">
                <a:solidFill>
                  <a:srgbClr val="2C2C2C"/>
                </a:solidFill>
                <a:latin typeface="Arial"/>
              </a:rPr>
              <a:t>Rubrik </a:t>
            </a:r>
            <a:r>
              <a:rPr lang="sv-SE" sz="2800" b="1" i="0" u="none" strike="noStrike" baseline="0" dirty="0" err="1" smtClean="0">
                <a:solidFill>
                  <a:srgbClr val="2C2C2C"/>
                </a:solidFill>
                <a:latin typeface="Arial"/>
              </a:rPr>
              <a:t>rubrik</a:t>
            </a:r>
            <a:r>
              <a:rPr lang="sv-SE" sz="2800" b="1" i="0" u="none" strike="noStrike" baseline="0" dirty="0" smtClean="0">
                <a:solidFill>
                  <a:srgbClr val="2C2C2C"/>
                </a:solidFill>
                <a:latin typeface="Arial"/>
              </a:rPr>
              <a:t> </a:t>
            </a:r>
            <a:r>
              <a:rPr lang="sv-SE" sz="2800" b="1" i="0" u="none" strike="noStrike" baseline="0" dirty="0" err="1" smtClean="0">
                <a:solidFill>
                  <a:srgbClr val="2C2C2C"/>
                </a:solidFill>
                <a:latin typeface="Arial"/>
              </a:rPr>
              <a:t>rubrik</a:t>
            </a:r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34099729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+ grafik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7"/>
          <p:cNvSpPr>
            <a:spLocks noGrp="1"/>
          </p:cNvSpPr>
          <p:nvPr>
            <p:ph sz="quarter" idx="13" hasCustomPrompt="1"/>
          </p:nvPr>
        </p:nvSpPr>
        <p:spPr>
          <a:xfrm>
            <a:off x="3582000" y="1368000"/>
            <a:ext cx="536400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>
              <a:defRPr sz="1200" i="1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 smtClean="0"/>
              <a:t>Klicka på en av ikonerna för att infoga bild, diagram, film etc.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522000" y="1440000"/>
            <a:ext cx="2732143" cy="4694400"/>
          </a:xfrm>
        </p:spPr>
        <p:txBody>
          <a:bodyPr/>
          <a:lstStyle/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12649825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vslutsida-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GBGstad-PPT-BKGR.jpg"/>
          <p:cNvPicPr>
            <a:picLocks noChangeAspect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>
          <a:xfrm flipH="1">
            <a:off x="2360560" y="0"/>
            <a:ext cx="6783438" cy="6857998"/>
          </a:xfrm>
          <a:prstGeom prst="rect">
            <a:avLst/>
          </a:prstGeom>
        </p:spPr>
      </p:pic>
      <p:sp>
        <p:nvSpPr>
          <p:cNvPr id="11" name="Rektangel 10"/>
          <p:cNvSpPr/>
          <p:nvPr userDrawn="1"/>
        </p:nvSpPr>
        <p:spPr>
          <a:xfrm>
            <a:off x="180000" y="180000"/>
            <a:ext cx="2180560" cy="649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2" name="Grupp 11"/>
          <p:cNvGrpSpPr/>
          <p:nvPr userDrawn="1"/>
        </p:nvGrpSpPr>
        <p:grpSpPr>
          <a:xfrm>
            <a:off x="828000" y="2589373"/>
            <a:ext cx="898553" cy="1424063"/>
            <a:chOff x="828000" y="2716969"/>
            <a:chExt cx="898553" cy="1424063"/>
          </a:xfrm>
        </p:grpSpPr>
        <p:pic>
          <p:nvPicPr>
            <p:cNvPr id="13" name="Bildobjekt 12" descr="gbg_st_cmyk_neg-01.png"/>
            <p:cNvPicPr>
              <a:picLocks noChangeAspect="1"/>
            </p:cNvPicPr>
            <p:nvPr userDrawn="1"/>
          </p:nvPicPr>
          <p:blipFill>
            <a:blip r:embed="rId3" cstate="screen">
              <a:lum bright="-100000"/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828000" y="3773905"/>
              <a:ext cx="898553" cy="367127"/>
            </a:xfrm>
            <a:prstGeom prst="rect">
              <a:avLst/>
            </a:prstGeom>
          </p:spPr>
        </p:pic>
        <p:pic>
          <p:nvPicPr>
            <p:cNvPr id="14" name="Bildobjekt 13" descr="gbg_st_cmyk_neg-01.png"/>
            <p:cNvPicPr>
              <a:picLocks noChangeAspect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=""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828000" y="2716969"/>
              <a:ext cx="898553" cy="1056936"/>
            </a:xfrm>
            <a:prstGeom prst="rect">
              <a:avLst/>
            </a:prstGeom>
          </p:spPr>
        </p:pic>
      </p:grpSp>
      <p:sp>
        <p:nvSpPr>
          <p:cNvPr id="17" name="Platshållare för text 11"/>
          <p:cNvSpPr>
            <a:spLocks noGrp="1"/>
          </p:cNvSpPr>
          <p:nvPr>
            <p:ph type="body" sz="quarter" idx="14" hasCustomPrompt="1"/>
          </p:nvPr>
        </p:nvSpPr>
        <p:spPr>
          <a:xfrm>
            <a:off x="3179303" y="181125"/>
            <a:ext cx="5475620" cy="6155880"/>
          </a:xfrm>
        </p:spPr>
        <p:txBody>
          <a:bodyPr wrap="square" anchor="ctr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smtClean="0"/>
              <a:t>Avslut</a:t>
            </a:r>
          </a:p>
        </p:txBody>
      </p:sp>
    </p:spTree>
    <p:extLst>
      <p:ext uri="{BB962C8B-B14F-4D97-AF65-F5344CB8AC3E}">
        <p14:creationId xmlns:p14="http://schemas.microsoft.com/office/powerpoint/2010/main" xmlns="" val="317747784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22000" y="1440000"/>
            <a:ext cx="8228598" cy="4694400"/>
          </a:xfrm>
        </p:spPr>
        <p:txBody>
          <a:bodyPr/>
          <a:lstStyle/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34412546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 bild -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179868" y="1367999"/>
            <a:ext cx="876348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Arial"/>
              <a:buChar char="•"/>
              <a:tabLst/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  <a:p>
            <a:endParaRPr lang="sv-SE" dirty="0" smtClean="0"/>
          </a:p>
        </p:txBody>
      </p:sp>
      <p:sp>
        <p:nvSpPr>
          <p:cNvPr id="9" name="Rubrik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29344262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+  bild -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 hasCustomPrompt="1"/>
          </p:nvPr>
        </p:nvSpPr>
        <p:spPr>
          <a:xfrm>
            <a:off x="179868" y="1367999"/>
            <a:ext cx="876348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Tx/>
              <a:buSzTx/>
              <a:buFont typeface="Arial"/>
              <a:buChar char="•"/>
              <a:tabLst/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  <a:p>
            <a:endParaRPr lang="sv-SE" dirty="0" smtClean="0"/>
          </a:p>
        </p:txBody>
      </p:sp>
      <p:sp>
        <p:nvSpPr>
          <p:cNvPr id="9" name="Rubrik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text 4"/>
          <p:cNvSpPr>
            <a:spLocks noGrp="1"/>
          </p:cNvSpPr>
          <p:nvPr>
            <p:ph type="body" sz="quarter" idx="16" hasCustomPrompt="1"/>
          </p:nvPr>
        </p:nvSpPr>
        <p:spPr>
          <a:xfrm>
            <a:off x="4859594" y="2507994"/>
            <a:ext cx="3583858" cy="2757487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26144024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grafik -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numm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6" hasCustomPrompt="1"/>
          </p:nvPr>
        </p:nvSpPr>
        <p:spPr>
          <a:xfrm>
            <a:off x="179387" y="1368000"/>
            <a:ext cx="8763959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 marL="179388" indent="-179388">
              <a:defRPr sz="1200" i="1">
                <a:solidFill>
                  <a:schemeClr val="tx1"/>
                </a:solidFill>
              </a:defRPr>
            </a:lvl1pPr>
            <a:lvl2pPr marL="712788" indent="-266700">
              <a:defRPr sz="2000"/>
            </a:lvl2pPr>
            <a:lvl3pPr marL="712788" indent="-266700">
              <a:defRPr sz="1600"/>
            </a:lvl3pPr>
            <a:lvl4pPr marL="712788" indent="-266700">
              <a:defRPr sz="1600"/>
            </a:lvl4pPr>
            <a:lvl5pPr marL="712788" indent="-266700">
              <a:defRPr sz="1600"/>
            </a:lvl5pPr>
          </a:lstStyle>
          <a:p>
            <a:pPr lvl="0"/>
            <a:r>
              <a:rPr lang="sv-SE" dirty="0" smtClean="0"/>
              <a:t>Klicka på en av ikonerna för att infoga bild, diagram, film etc.</a:t>
            </a:r>
            <a:endParaRPr lang="sv-SE" dirty="0"/>
          </a:p>
        </p:txBody>
      </p:sp>
      <p:sp>
        <p:nvSpPr>
          <p:cNvPr id="4" name="Rubrik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16400543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text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2" hasCustomPrompt="1"/>
          </p:nvPr>
        </p:nvSpPr>
        <p:spPr>
          <a:xfrm>
            <a:off x="179866" y="1368000"/>
            <a:ext cx="3060000" cy="4824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lIns="180000" tIns="180000"/>
          <a:lstStyle>
            <a:lvl1pPr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3581057" y="1440000"/>
            <a:ext cx="5040000" cy="4694989"/>
          </a:xfrm>
        </p:spPr>
        <p:txBody>
          <a:bodyPr/>
          <a:lstStyle/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6653839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text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2" hasCustomPrompt="1"/>
          </p:nvPr>
        </p:nvSpPr>
        <p:spPr>
          <a:xfrm>
            <a:off x="5888914" y="1368000"/>
            <a:ext cx="3060000" cy="4824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lIns="180000" tIns="180000"/>
          <a:lstStyle>
            <a:lvl1pPr>
              <a:defRPr sz="1200" i="1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</p:txBody>
      </p:sp>
      <p:sp>
        <p:nvSpPr>
          <p:cNvPr id="13" name="Platshållare för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22000" y="1440000"/>
            <a:ext cx="5040000" cy="4694400"/>
          </a:xfrm>
        </p:spPr>
        <p:txBody>
          <a:bodyPr/>
          <a:lstStyle/>
          <a:p>
            <a:pPr lvl="0"/>
            <a:r>
              <a:rPr lang="en-US" dirty="0" smtClean="0"/>
              <a:t>Text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r>
              <a:rPr lang="en-US" dirty="0" smtClean="0"/>
              <a:t> </a:t>
            </a:r>
            <a:r>
              <a:rPr lang="en-US" dirty="0" err="1" smtClean="0"/>
              <a:t>text</a:t>
            </a:r>
            <a:endParaRPr lang="en-US" dirty="0" smtClean="0"/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362831870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grafik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2" hasCustomPrompt="1"/>
          </p:nvPr>
        </p:nvSpPr>
        <p:spPr>
          <a:xfrm>
            <a:off x="179389" y="1368000"/>
            <a:ext cx="3060000" cy="4824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lIns="180000" tIns="180000"/>
          <a:lstStyle>
            <a:lvl1pPr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  <p:sp>
        <p:nvSpPr>
          <p:cNvPr id="11" name="Platshållare för innehåll 7"/>
          <p:cNvSpPr>
            <a:spLocks noGrp="1"/>
          </p:cNvSpPr>
          <p:nvPr>
            <p:ph sz="quarter" idx="13" hasCustomPrompt="1"/>
          </p:nvPr>
        </p:nvSpPr>
        <p:spPr>
          <a:xfrm>
            <a:off x="3582000" y="1368000"/>
            <a:ext cx="536400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>
              <a:defRPr sz="1200"/>
            </a:lvl1pPr>
          </a:lstStyle>
          <a:p>
            <a:pPr lvl="0"/>
            <a:r>
              <a:rPr lang="sv-SE" dirty="0" smtClean="0"/>
              <a:t>Klicka på en av ikonerna för att infoga bild, diagram, film etc.</a:t>
            </a:r>
          </a:p>
        </p:txBody>
      </p:sp>
    </p:spTree>
    <p:extLst>
      <p:ext uri="{BB962C8B-B14F-4D97-AF65-F5344CB8AC3E}">
        <p14:creationId xmlns="" xmlns:p14="http://schemas.microsoft.com/office/powerpoint/2010/main" val="3775015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grafik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innehåll 7"/>
          <p:cNvSpPr>
            <a:spLocks noGrp="1"/>
          </p:cNvSpPr>
          <p:nvPr>
            <p:ph sz="quarter" idx="13" hasCustomPrompt="1"/>
          </p:nvPr>
        </p:nvSpPr>
        <p:spPr>
          <a:xfrm>
            <a:off x="179389" y="1368000"/>
            <a:ext cx="5364000" cy="4824000"/>
          </a:xfrm>
          <a:solidFill>
            <a:schemeClr val="bg1">
              <a:lumMod val="95000"/>
            </a:schemeClr>
          </a:solidFill>
        </p:spPr>
        <p:txBody>
          <a:bodyPr lIns="180000" tIns="180000"/>
          <a:lstStyle>
            <a:lvl1pPr>
              <a:defRPr sz="1200" i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sv-SE" dirty="0" smtClean="0"/>
              <a:t>Klicka på en av ikonerna för att infoga bild, diagram, film etc.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2" hasCustomPrompt="1"/>
          </p:nvPr>
        </p:nvSpPr>
        <p:spPr>
          <a:xfrm>
            <a:off x="5889600" y="1367999"/>
            <a:ext cx="3060000" cy="4824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lIns="180000" tIns="180000"/>
          <a:lstStyle>
            <a:lvl1pPr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Klicka på ikonen för att infoga bild.</a:t>
            </a:r>
          </a:p>
        </p:txBody>
      </p:sp>
      <p:sp>
        <p:nvSpPr>
          <p:cNvPr id="5" name="Rubrik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20022464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GBGstad-PPT-BKGR.jpg"/>
          <p:cNvPicPr>
            <a:picLocks noChangeAspect="1"/>
          </p:cNvPicPr>
          <p:nvPr/>
        </p:nvPicPr>
        <p:blipFill>
          <a:blip r:embed="rId14" cstate="screen"/>
          <a:srcRect/>
          <a:stretch>
            <a:fillRect/>
          </a:stretch>
        </p:blipFill>
        <p:spPr>
          <a:xfrm flipH="1">
            <a:off x="0" y="6095563"/>
            <a:ext cx="9143997" cy="762435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22000" y="475702"/>
            <a:ext cx="6738950" cy="6950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sv-SE" dirty="0" smtClean="0"/>
              <a:t>Rubrik </a:t>
            </a:r>
            <a:r>
              <a:rPr lang="sv-SE" dirty="0" err="1" smtClean="0"/>
              <a:t>rubrik</a:t>
            </a:r>
            <a:r>
              <a:rPr lang="sv-SE" dirty="0" smtClean="0"/>
              <a:t> </a:t>
            </a:r>
            <a:r>
              <a:rPr lang="sv-SE" dirty="0" err="1" smtClean="0"/>
              <a:t>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22000" y="1569600"/>
            <a:ext cx="8028000" cy="45259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298052" y="6269050"/>
            <a:ext cx="452546" cy="41757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00" b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 descr="öppen.png"/>
          <p:cNvPicPr>
            <a:picLocks noChangeAspect="1"/>
          </p:cNvPicPr>
          <p:nvPr/>
        </p:nvPicPr>
        <p:blipFill>
          <a:blip r:embed="rId15" cstate="screen"/>
          <a:stretch>
            <a:fillRect/>
          </a:stretch>
        </p:blipFill>
        <p:spPr>
          <a:xfrm>
            <a:off x="522000" y="6419465"/>
            <a:ext cx="2383541" cy="252985"/>
          </a:xfrm>
          <a:prstGeom prst="rect">
            <a:avLst/>
          </a:prstGeom>
        </p:spPr>
      </p:pic>
      <p:pic>
        <p:nvPicPr>
          <p:cNvPr id="10" name="Bildobjekt 9" descr="gbg_li_col.png"/>
          <p:cNvPicPr>
            <a:picLocks noChangeAspect="1"/>
          </p:cNvPicPr>
          <p:nvPr/>
        </p:nvPicPr>
        <p:blipFill>
          <a:blip r:embed="rId16" cstate="screen"/>
          <a:stretch>
            <a:fillRect/>
          </a:stretch>
        </p:blipFill>
        <p:spPr>
          <a:xfrm>
            <a:off x="7571231" y="613646"/>
            <a:ext cx="1107796" cy="367680"/>
          </a:xfrm>
          <a:prstGeom prst="rect">
            <a:avLst/>
          </a:prstGeom>
        </p:spPr>
      </p:pic>
      <p:cxnSp>
        <p:nvCxnSpPr>
          <p:cNvPr id="12" name="Rak 11"/>
          <p:cNvCxnSpPr/>
          <p:nvPr/>
        </p:nvCxnSpPr>
        <p:spPr>
          <a:xfrm>
            <a:off x="7397750" y="581024"/>
            <a:ext cx="0" cy="396000"/>
          </a:xfrm>
          <a:prstGeom prst="line">
            <a:avLst/>
          </a:prstGeom>
          <a:ln w="12700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68885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</p:sldLayoutIdLst>
  <p:transition spd="med"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lnSpc>
          <a:spcPts val="2700"/>
        </a:lnSpc>
        <a:spcBef>
          <a:spcPct val="0"/>
        </a:spcBef>
        <a:buNone/>
        <a:defRPr sz="2800" b="1" kern="0" spc="50">
          <a:solidFill>
            <a:schemeClr val="tx1">
              <a:lumMod val="50000"/>
            </a:schemeClr>
          </a:solidFill>
          <a:latin typeface="Arial"/>
          <a:ea typeface="+mj-ea"/>
          <a:cs typeface="Arial"/>
        </a:defRPr>
      </a:lvl1pPr>
    </p:titleStyle>
    <p:bodyStyle>
      <a:lvl1pPr marL="180000" indent="-180000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•"/>
        <a:defRPr sz="20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1pPr>
      <a:lvl2pPr marL="444500" indent="-263525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–"/>
        <a:defRPr sz="20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2pPr>
      <a:lvl3pPr marL="444500" indent="-263525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•"/>
        <a:defRPr sz="16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3pPr>
      <a:lvl4pPr marL="444500" indent="-263525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–"/>
        <a:defRPr sz="16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4pPr>
      <a:lvl5pPr marL="444500" indent="-263525" algn="l" defTabSz="457200" rtl="0" eaLnBrk="1" latinLnBrk="0" hangingPunct="1">
        <a:lnSpc>
          <a:spcPct val="100000"/>
        </a:lnSpc>
        <a:spcBef>
          <a:spcPts val="0"/>
        </a:spcBef>
        <a:spcAft>
          <a:spcPts val="1500"/>
        </a:spcAft>
        <a:buFont typeface="Arial"/>
        <a:buChar char="»"/>
        <a:defRPr sz="16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redaktionen@goteborg.s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008aa39r.staden.gotheborg.net/goteborg3.0/lokalt-kalendarium/single.html" TargetMode="External"/><Relationship Id="rId2" Type="http://schemas.openxmlformats.org/officeDocument/2006/relationships/hyperlink" Target="http://s008aa39r.staden.gotheborg.net/goteborg3.0/lokalt-kalendarium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2980338" y="3003783"/>
            <a:ext cx="5486252" cy="985563"/>
          </a:xfrm>
        </p:spPr>
        <p:txBody>
          <a:bodyPr/>
          <a:lstStyle/>
          <a:p>
            <a:r>
              <a:rPr lang="sv-SE" dirty="0" smtClean="0"/>
              <a:t>Lokala kalendarier</a:t>
            </a:r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4"/>
          </p:nvPr>
        </p:nvSpPr>
        <p:spPr>
          <a:xfrm>
            <a:off x="2999516" y="4162173"/>
            <a:ext cx="5475620" cy="307777"/>
          </a:xfrm>
        </p:spPr>
        <p:txBody>
          <a:bodyPr/>
          <a:lstStyle/>
          <a:p>
            <a:r>
              <a:rPr lang="sv-SE" dirty="0" err="1" smtClean="0"/>
              <a:t>goteborg.se-möte</a:t>
            </a:r>
            <a:r>
              <a:rPr lang="sv-SE" dirty="0" smtClean="0"/>
              <a:t> 2017-05-05</a:t>
            </a:r>
            <a:endParaRPr lang="sv-SE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10</a:t>
            </a:fld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522000" y="1961804"/>
            <a:ext cx="5571229" cy="4172596"/>
          </a:xfrm>
        </p:spPr>
        <p:txBody>
          <a:bodyPr/>
          <a:lstStyle/>
          <a:p>
            <a:r>
              <a:rPr lang="sv-SE" sz="2200" dirty="0" smtClean="0">
                <a:solidFill>
                  <a:schemeClr val="accent3">
                    <a:lumMod val="50000"/>
                  </a:schemeClr>
                </a:solidFill>
              </a:rPr>
              <a:t>Bibliotek</a:t>
            </a:r>
          </a:p>
          <a:p>
            <a:r>
              <a:rPr lang="sv-SE" sz="2200" dirty="0" smtClean="0">
                <a:solidFill>
                  <a:schemeClr val="accent3">
                    <a:lumMod val="50000"/>
                  </a:schemeClr>
                </a:solidFill>
              </a:rPr>
              <a:t>Familjecentraler</a:t>
            </a:r>
          </a:p>
          <a:p>
            <a:r>
              <a:rPr lang="sv-SE" sz="2200" dirty="0" smtClean="0">
                <a:solidFill>
                  <a:schemeClr val="accent3">
                    <a:lumMod val="50000"/>
                  </a:schemeClr>
                </a:solidFill>
              </a:rPr>
              <a:t>Fritidsgårdar</a:t>
            </a:r>
          </a:p>
          <a:p>
            <a:r>
              <a:rPr lang="sv-SE" sz="2200" dirty="0" smtClean="0">
                <a:solidFill>
                  <a:schemeClr val="accent3">
                    <a:lumMod val="50000"/>
                  </a:schemeClr>
                </a:solidFill>
              </a:rPr>
              <a:t>Träffpunkter</a:t>
            </a:r>
          </a:p>
          <a:p>
            <a:pPr>
              <a:buNone/>
            </a:pPr>
            <a:endParaRPr lang="sv-SE" sz="22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v-SE" sz="2200" dirty="0" smtClean="0">
                <a:solidFill>
                  <a:schemeClr val="accent3">
                    <a:lumMod val="50000"/>
                  </a:schemeClr>
                </a:solidFill>
              </a:rPr>
              <a:t>Kalendarierna skjuts ut till enhetssidorna i </a:t>
            </a:r>
            <a:r>
              <a:rPr lang="sv-SE" sz="2200" dirty="0" err="1" smtClean="0">
                <a:solidFill>
                  <a:schemeClr val="accent3">
                    <a:lumMod val="50000"/>
                  </a:schemeClr>
                </a:solidFill>
              </a:rPr>
              <a:t>utkastläge</a:t>
            </a:r>
            <a:r>
              <a:rPr lang="sv-SE" sz="2200" dirty="0" smtClean="0">
                <a:solidFill>
                  <a:schemeClr val="accent3">
                    <a:lumMod val="50000"/>
                  </a:schemeClr>
                </a:solidFill>
              </a:rPr>
              <a:t>. Sedan får publiceringsansvariga publicera sidorna.</a:t>
            </a:r>
            <a:endParaRPr lang="sv-SE" sz="2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521999" y="1170771"/>
            <a:ext cx="7591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 smtClean="0">
                <a:solidFill>
                  <a:schemeClr val="accent3">
                    <a:lumMod val="50000"/>
                  </a:schemeClr>
                </a:solidFill>
              </a:rPr>
              <a:t>Mallpaket som får lokala kalendarier</a:t>
            </a:r>
            <a:endParaRPr lang="sv-SE" sz="2800" b="1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11</a:t>
            </a:fld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522000" y="2319252"/>
            <a:ext cx="8228598" cy="3815148"/>
          </a:xfrm>
        </p:spPr>
        <p:txBody>
          <a:bodyPr/>
          <a:lstStyle/>
          <a:p>
            <a:r>
              <a:rPr lang="sv-SE" sz="2200" dirty="0" smtClean="0">
                <a:solidFill>
                  <a:schemeClr val="accent3">
                    <a:lumMod val="50000"/>
                  </a:schemeClr>
                </a:solidFill>
              </a:rPr>
              <a:t>Meddela berörda enhetsredaktörer om de att lokala kalendarierna kommer.</a:t>
            </a:r>
          </a:p>
          <a:p>
            <a:r>
              <a:rPr lang="sv-SE" sz="2200" dirty="0" smtClean="0">
                <a:solidFill>
                  <a:schemeClr val="accent3">
                    <a:lumMod val="50000"/>
                  </a:schemeClr>
                </a:solidFill>
              </a:rPr>
              <a:t>Meddela oss på webbstrategiska vilka av era enhetssidor som INTE ingår i ett mallpaket som ska ha lokalt kalendarium. </a:t>
            </a:r>
            <a:br>
              <a:rPr lang="sv-SE" sz="22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sv-SE" sz="2200" dirty="0" smtClean="0">
                <a:solidFill>
                  <a:schemeClr val="accent3">
                    <a:lumMod val="50000"/>
                  </a:schemeClr>
                </a:solidFill>
              </a:rPr>
              <a:t>Skicka till </a:t>
            </a:r>
            <a:r>
              <a:rPr lang="sv-SE" sz="2200" dirty="0" err="1" smtClean="0">
                <a:solidFill>
                  <a:schemeClr val="accent3">
                    <a:lumMod val="50000"/>
                  </a:schemeClr>
                </a:solidFill>
                <a:hlinkClick r:id="rId2"/>
              </a:rPr>
              <a:t>redaktionen@goteborg.se</a:t>
            </a:r>
            <a:r>
              <a:rPr lang="sv-SE" sz="2200" dirty="0" smtClean="0">
                <a:solidFill>
                  <a:schemeClr val="accent3">
                    <a:lumMod val="50000"/>
                  </a:schemeClr>
                </a:solidFill>
              </a:rPr>
              <a:t> senast 31 maj.</a:t>
            </a:r>
          </a:p>
          <a:p>
            <a:r>
              <a:rPr lang="sv-SE" sz="2200" dirty="0" smtClean="0">
                <a:solidFill>
                  <a:schemeClr val="accent3">
                    <a:lumMod val="50000"/>
                  </a:schemeClr>
                </a:solidFill>
              </a:rPr>
              <a:t>Förbered era enhetssidor för att kunna publicera de lokala kalendarierna. T.ex. ta bort länkar till centrala kalendariet, ta bort </a:t>
            </a:r>
            <a:r>
              <a:rPr lang="sv-SE" sz="2200" dirty="0" err="1" smtClean="0">
                <a:solidFill>
                  <a:schemeClr val="accent3">
                    <a:lumMod val="50000"/>
                  </a:schemeClr>
                </a:solidFill>
              </a:rPr>
              <a:t>program-pdf:er</a:t>
            </a:r>
            <a:r>
              <a:rPr lang="sv-SE" sz="22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sv-SE" sz="2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521999" y="1170771"/>
            <a:ext cx="75912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 smtClean="0">
                <a:solidFill>
                  <a:schemeClr val="accent3">
                    <a:lumMod val="50000"/>
                  </a:schemeClr>
                </a:solidFill>
              </a:rPr>
              <a:t>Det här behöver du som förvaltningsredaktör göra:</a:t>
            </a:r>
            <a:endParaRPr lang="sv-SE" sz="2800" b="1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12</a:t>
            </a:fld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3"/>
          </p:nvPr>
        </p:nvSpPr>
        <p:spPr>
          <a:xfrm>
            <a:off x="522000" y="2801388"/>
            <a:ext cx="8228598" cy="3333011"/>
          </a:xfrm>
        </p:spPr>
        <p:txBody>
          <a:bodyPr/>
          <a:lstStyle/>
          <a:p>
            <a:pPr algn="ctr">
              <a:buNone/>
            </a:pPr>
            <a:r>
              <a:rPr lang="sv-SE" sz="3600" dirty="0" smtClean="0">
                <a:solidFill>
                  <a:schemeClr val="accent3">
                    <a:lumMod val="50000"/>
                  </a:schemeClr>
                </a:solidFill>
              </a:rPr>
              <a:t>Någon som vill vara pilot?</a:t>
            </a:r>
            <a:endParaRPr lang="sv-SE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13</a:t>
            </a:fld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3"/>
          </p:nvPr>
        </p:nvSpPr>
        <p:spPr>
          <a:xfrm>
            <a:off x="522000" y="2801388"/>
            <a:ext cx="8228598" cy="3333011"/>
          </a:xfrm>
        </p:spPr>
        <p:txBody>
          <a:bodyPr/>
          <a:lstStyle/>
          <a:p>
            <a:pPr algn="ctr">
              <a:buNone/>
            </a:pPr>
            <a:r>
              <a:rPr lang="sv-SE" sz="3600" dirty="0" smtClean="0">
                <a:solidFill>
                  <a:schemeClr val="accent3">
                    <a:lumMod val="50000"/>
                  </a:schemeClr>
                </a:solidFill>
              </a:rPr>
              <a:t>Frågor?</a:t>
            </a:r>
            <a:endParaRPr lang="sv-SE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14</a:t>
            </a:fld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3"/>
          </p:nvPr>
        </p:nvSpPr>
        <p:spPr>
          <a:xfrm>
            <a:off x="522000" y="2801388"/>
            <a:ext cx="8228598" cy="3333011"/>
          </a:xfrm>
        </p:spPr>
        <p:txBody>
          <a:bodyPr/>
          <a:lstStyle/>
          <a:p>
            <a:pPr algn="ctr">
              <a:buNone/>
            </a:pPr>
            <a:r>
              <a:rPr lang="sv-SE" sz="3600" dirty="0" smtClean="0">
                <a:solidFill>
                  <a:schemeClr val="accent3">
                    <a:lumMod val="50000"/>
                  </a:schemeClr>
                </a:solidFill>
              </a:rPr>
              <a:t>Till sist…</a:t>
            </a:r>
          </a:p>
          <a:p>
            <a:pPr algn="ctr">
              <a:buNone/>
            </a:pPr>
            <a:r>
              <a:rPr lang="sv-SE" sz="3600" dirty="0" smtClean="0">
                <a:solidFill>
                  <a:schemeClr val="accent3">
                    <a:lumMod val="50000"/>
                  </a:schemeClr>
                </a:solidFill>
              </a:rPr>
              <a:t>Hejdå!</a:t>
            </a:r>
            <a:endParaRPr lang="sv-SE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tex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sv-SE" dirty="0" smtClean="0"/>
              <a:t>KONTAKT:</a:t>
            </a:r>
            <a:br>
              <a:rPr lang="sv-SE" dirty="0" smtClean="0"/>
            </a:br>
            <a:r>
              <a:rPr lang="sv-SE" dirty="0" err="1" smtClean="0"/>
              <a:t>Webbstategiska</a:t>
            </a:r>
            <a:r>
              <a:rPr lang="sv-SE" dirty="0" smtClean="0"/>
              <a:t> verksamheten</a:t>
            </a:r>
            <a:br>
              <a:rPr lang="sv-SE" dirty="0" smtClean="0"/>
            </a:br>
            <a:r>
              <a:rPr lang="sv-SE" dirty="0" smtClean="0"/>
              <a:t>Konsument- och medborgarservice, Göteborgs Stad</a:t>
            </a:r>
            <a:br>
              <a:rPr lang="sv-SE" dirty="0" smtClean="0"/>
            </a:br>
            <a:r>
              <a:rPr lang="sv-SE" dirty="0" smtClean="0"/>
              <a:t>Henrik Hallenius</a:t>
            </a:r>
            <a:br>
              <a:rPr lang="sv-SE" dirty="0" smtClean="0"/>
            </a:br>
            <a:r>
              <a:rPr lang="sv-SE" dirty="0" err="1" smtClean="0"/>
              <a:t>henrik.hallenius@kom.goteborg.se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7262329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3"/>
          </p:nvPr>
        </p:nvSpPr>
        <p:spPr>
          <a:xfrm>
            <a:off x="522000" y="2801388"/>
            <a:ext cx="8228598" cy="3333011"/>
          </a:xfrm>
        </p:spPr>
        <p:txBody>
          <a:bodyPr/>
          <a:lstStyle/>
          <a:p>
            <a:pPr algn="ctr">
              <a:buNone/>
            </a:pPr>
            <a:r>
              <a:rPr lang="sv-SE" sz="3600" dirty="0" smtClean="0">
                <a:solidFill>
                  <a:schemeClr val="accent3">
                    <a:lumMod val="50000"/>
                  </a:schemeClr>
                </a:solidFill>
              </a:rPr>
              <a:t>Vad är ett lokalt kalendarium?</a:t>
            </a:r>
            <a:endParaRPr lang="sv-SE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3</a:t>
            </a:fld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3"/>
          </p:nvPr>
        </p:nvSpPr>
        <p:spPr>
          <a:xfrm>
            <a:off x="522000" y="1961775"/>
            <a:ext cx="8228598" cy="3333011"/>
          </a:xfrm>
        </p:spPr>
        <p:txBody>
          <a:bodyPr/>
          <a:lstStyle/>
          <a:p>
            <a:pPr algn="ctr">
              <a:buNone/>
            </a:pPr>
            <a:r>
              <a:rPr lang="sv-SE" sz="3600" dirty="0" smtClean="0">
                <a:solidFill>
                  <a:schemeClr val="accent3">
                    <a:lumMod val="50000"/>
                  </a:schemeClr>
                </a:solidFill>
              </a:rPr>
              <a:t>Kunna visa upp alla aktiviteter som: </a:t>
            </a:r>
          </a:p>
        </p:txBody>
      </p:sp>
      <p:grpSp>
        <p:nvGrpSpPr>
          <p:cNvPr id="7" name="Grupp 33"/>
          <p:cNvGrpSpPr/>
          <p:nvPr/>
        </p:nvGrpSpPr>
        <p:grpSpPr>
          <a:xfrm>
            <a:off x="776590" y="3533449"/>
            <a:ext cx="2182746" cy="1891934"/>
            <a:chOff x="3649287" y="2750788"/>
            <a:chExt cx="1679171" cy="1455452"/>
          </a:xfrm>
        </p:grpSpPr>
        <p:sp>
          <p:nvSpPr>
            <p:cNvPr id="8" name="Rektangel med rundade hörn 7"/>
            <p:cNvSpPr/>
            <p:nvPr/>
          </p:nvSpPr>
          <p:spPr>
            <a:xfrm>
              <a:off x="3649287" y="2750788"/>
              <a:ext cx="1679171" cy="1142339"/>
            </a:xfrm>
            <a:prstGeom prst="roundRect">
              <a:avLst>
                <a:gd name="adj" fmla="val 11573"/>
              </a:avLst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200">
                <a:solidFill>
                  <a:prstClr val="white"/>
                </a:solidFill>
              </a:endParaRPr>
            </a:p>
          </p:txBody>
        </p:sp>
        <p:sp>
          <p:nvSpPr>
            <p:cNvPr id="11" name="Rektangel med rundade hörn 10"/>
            <p:cNvSpPr/>
            <p:nvPr/>
          </p:nvSpPr>
          <p:spPr>
            <a:xfrm>
              <a:off x="3722894" y="2820059"/>
              <a:ext cx="1531957" cy="872034"/>
            </a:xfrm>
            <a:prstGeom prst="roundRect">
              <a:avLst>
                <a:gd name="adj" fmla="val 11573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600" dirty="0" smtClean="0">
                  <a:solidFill>
                    <a:srgbClr val="88CDD0">
                      <a:lumMod val="50000"/>
                    </a:srgbClr>
                  </a:solidFill>
                </a:rPr>
                <a:t>Aktiviteter på Hjällbo bibliotek</a:t>
              </a:r>
              <a:endParaRPr lang="sv-SE" sz="1600" dirty="0">
                <a:solidFill>
                  <a:srgbClr val="88CDD0">
                    <a:lumMod val="50000"/>
                  </a:srgbClr>
                </a:solidFill>
              </a:endParaRPr>
            </a:p>
          </p:txBody>
        </p:sp>
        <p:sp>
          <p:nvSpPr>
            <p:cNvPr id="12" name="Ellips 11"/>
            <p:cNvSpPr/>
            <p:nvPr/>
          </p:nvSpPr>
          <p:spPr>
            <a:xfrm>
              <a:off x="4433062" y="3733658"/>
              <a:ext cx="111620" cy="111620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200">
                <a:solidFill>
                  <a:prstClr val="white"/>
                </a:solidFill>
              </a:endParaRPr>
            </a:p>
          </p:txBody>
        </p:sp>
        <p:sp>
          <p:nvSpPr>
            <p:cNvPr id="13" name="Parallelltrapets 12"/>
            <p:cNvSpPr/>
            <p:nvPr/>
          </p:nvSpPr>
          <p:spPr>
            <a:xfrm>
              <a:off x="4227021" y="3918119"/>
              <a:ext cx="523702" cy="288121"/>
            </a:xfrm>
            <a:prstGeom prst="trapezoid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200">
                <a:solidFill>
                  <a:prstClr val="white"/>
                </a:solidFill>
              </a:endParaRPr>
            </a:p>
          </p:txBody>
        </p:sp>
      </p:grpSp>
      <p:grpSp>
        <p:nvGrpSpPr>
          <p:cNvPr id="24" name="Grupp 33"/>
          <p:cNvGrpSpPr/>
          <p:nvPr/>
        </p:nvGrpSpPr>
        <p:grpSpPr>
          <a:xfrm>
            <a:off x="3459782" y="3533449"/>
            <a:ext cx="2182746" cy="1891934"/>
            <a:chOff x="3649287" y="2750788"/>
            <a:chExt cx="1679171" cy="1455452"/>
          </a:xfrm>
        </p:grpSpPr>
        <p:sp>
          <p:nvSpPr>
            <p:cNvPr id="25" name="Rektangel med rundade hörn 24"/>
            <p:cNvSpPr/>
            <p:nvPr/>
          </p:nvSpPr>
          <p:spPr>
            <a:xfrm>
              <a:off x="3649287" y="2750788"/>
              <a:ext cx="1679171" cy="1142339"/>
            </a:xfrm>
            <a:prstGeom prst="roundRect">
              <a:avLst>
                <a:gd name="adj" fmla="val 11573"/>
              </a:avLst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200">
                <a:solidFill>
                  <a:prstClr val="white"/>
                </a:solidFill>
              </a:endParaRPr>
            </a:p>
          </p:txBody>
        </p:sp>
        <p:sp>
          <p:nvSpPr>
            <p:cNvPr id="26" name="Rektangel med rundade hörn 25"/>
            <p:cNvSpPr/>
            <p:nvPr/>
          </p:nvSpPr>
          <p:spPr>
            <a:xfrm>
              <a:off x="3722894" y="2820059"/>
              <a:ext cx="1531957" cy="872034"/>
            </a:xfrm>
            <a:prstGeom prst="roundRect">
              <a:avLst>
                <a:gd name="adj" fmla="val 11573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600" dirty="0" smtClean="0">
                  <a:solidFill>
                    <a:srgbClr val="88CDD0">
                      <a:lumMod val="50000"/>
                    </a:srgbClr>
                  </a:solidFill>
                </a:rPr>
                <a:t>Aktiviteter på samtliga bibliotek</a:t>
              </a:r>
              <a:endParaRPr lang="sv-SE" sz="1600" dirty="0">
                <a:solidFill>
                  <a:srgbClr val="88CDD0">
                    <a:lumMod val="50000"/>
                  </a:srgbClr>
                </a:solidFill>
              </a:endParaRPr>
            </a:p>
          </p:txBody>
        </p:sp>
        <p:sp>
          <p:nvSpPr>
            <p:cNvPr id="27" name="Ellips 26"/>
            <p:cNvSpPr/>
            <p:nvPr/>
          </p:nvSpPr>
          <p:spPr>
            <a:xfrm>
              <a:off x="4433062" y="3733658"/>
              <a:ext cx="111620" cy="111620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200">
                <a:solidFill>
                  <a:prstClr val="white"/>
                </a:solidFill>
              </a:endParaRPr>
            </a:p>
          </p:txBody>
        </p:sp>
        <p:sp>
          <p:nvSpPr>
            <p:cNvPr id="28" name="Parallelltrapets 27"/>
            <p:cNvSpPr/>
            <p:nvPr/>
          </p:nvSpPr>
          <p:spPr>
            <a:xfrm>
              <a:off x="4227021" y="3918119"/>
              <a:ext cx="523702" cy="288121"/>
            </a:xfrm>
            <a:prstGeom prst="trapezoid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200">
                <a:solidFill>
                  <a:prstClr val="white"/>
                </a:solidFill>
              </a:endParaRPr>
            </a:p>
          </p:txBody>
        </p:sp>
      </p:grpSp>
      <p:grpSp>
        <p:nvGrpSpPr>
          <p:cNvPr id="29" name="Grupp 33"/>
          <p:cNvGrpSpPr/>
          <p:nvPr/>
        </p:nvGrpSpPr>
        <p:grpSpPr>
          <a:xfrm>
            <a:off x="6142973" y="3533449"/>
            <a:ext cx="2182746" cy="1891934"/>
            <a:chOff x="3649287" y="2750788"/>
            <a:chExt cx="1679171" cy="1455452"/>
          </a:xfrm>
        </p:grpSpPr>
        <p:sp>
          <p:nvSpPr>
            <p:cNvPr id="30" name="Rektangel med rundade hörn 29"/>
            <p:cNvSpPr/>
            <p:nvPr/>
          </p:nvSpPr>
          <p:spPr>
            <a:xfrm>
              <a:off x="3649287" y="2750788"/>
              <a:ext cx="1679171" cy="1142339"/>
            </a:xfrm>
            <a:prstGeom prst="roundRect">
              <a:avLst>
                <a:gd name="adj" fmla="val 11573"/>
              </a:avLst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200">
                <a:solidFill>
                  <a:prstClr val="white"/>
                </a:solidFill>
              </a:endParaRPr>
            </a:p>
          </p:txBody>
        </p:sp>
        <p:sp>
          <p:nvSpPr>
            <p:cNvPr id="31" name="Rektangel med rundade hörn 30"/>
            <p:cNvSpPr/>
            <p:nvPr/>
          </p:nvSpPr>
          <p:spPr>
            <a:xfrm>
              <a:off x="3722894" y="2820059"/>
              <a:ext cx="1531957" cy="872034"/>
            </a:xfrm>
            <a:prstGeom prst="roundRect">
              <a:avLst>
                <a:gd name="adj" fmla="val 11573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600" dirty="0" smtClean="0">
                  <a:solidFill>
                    <a:srgbClr val="88CDD0">
                      <a:lumMod val="50000"/>
                    </a:srgbClr>
                  </a:solidFill>
                </a:rPr>
                <a:t>Aktiviteter taggade med ”sommarlov”</a:t>
              </a:r>
              <a:endParaRPr lang="sv-SE" sz="1600" dirty="0">
                <a:solidFill>
                  <a:srgbClr val="88CDD0">
                    <a:lumMod val="50000"/>
                  </a:srgbClr>
                </a:solidFill>
              </a:endParaRPr>
            </a:p>
          </p:txBody>
        </p:sp>
        <p:sp>
          <p:nvSpPr>
            <p:cNvPr id="32" name="Ellips 31"/>
            <p:cNvSpPr/>
            <p:nvPr/>
          </p:nvSpPr>
          <p:spPr>
            <a:xfrm>
              <a:off x="4433062" y="3733658"/>
              <a:ext cx="111620" cy="111620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200">
                <a:solidFill>
                  <a:prstClr val="white"/>
                </a:solidFill>
              </a:endParaRPr>
            </a:p>
          </p:txBody>
        </p:sp>
        <p:sp>
          <p:nvSpPr>
            <p:cNvPr id="33" name="Parallelltrapets 32"/>
            <p:cNvSpPr/>
            <p:nvPr/>
          </p:nvSpPr>
          <p:spPr>
            <a:xfrm>
              <a:off x="4227021" y="3918119"/>
              <a:ext cx="523702" cy="288121"/>
            </a:xfrm>
            <a:prstGeom prst="trapezoid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200">
                <a:solidFill>
                  <a:prstClr val="white"/>
                </a:solidFill>
              </a:endParaRPr>
            </a:p>
          </p:txBody>
        </p:sp>
      </p:grpSp>
      <p:sp>
        <p:nvSpPr>
          <p:cNvPr id="34" name="textruta 33"/>
          <p:cNvSpPr txBox="1"/>
          <p:nvPr/>
        </p:nvSpPr>
        <p:spPr>
          <a:xfrm>
            <a:off x="776590" y="2751508"/>
            <a:ext cx="21827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dirty="0" smtClean="0">
                <a:solidFill>
                  <a:schemeClr val="accent3">
                    <a:lumMod val="50000"/>
                  </a:schemeClr>
                </a:solidFill>
              </a:rPr>
              <a:t>Arrangeras av en specifik enhet</a:t>
            </a:r>
          </a:p>
          <a:p>
            <a:endParaRPr lang="sv-SE" sz="1600" b="1" dirty="0" err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ruta 34"/>
          <p:cNvSpPr txBox="1"/>
          <p:nvPr/>
        </p:nvSpPr>
        <p:spPr>
          <a:xfrm>
            <a:off x="3459782" y="2751508"/>
            <a:ext cx="21827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dirty="0" smtClean="0">
                <a:solidFill>
                  <a:schemeClr val="accent3">
                    <a:lumMod val="50000"/>
                  </a:schemeClr>
                </a:solidFill>
              </a:rPr>
              <a:t>Arrangeras av ett urval av enheter</a:t>
            </a:r>
          </a:p>
          <a:p>
            <a:endParaRPr lang="sv-SE" sz="1600" b="1" dirty="0" err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ruta 36"/>
          <p:cNvSpPr txBox="1"/>
          <p:nvPr/>
        </p:nvSpPr>
        <p:spPr>
          <a:xfrm>
            <a:off x="6035040" y="2751508"/>
            <a:ext cx="2402378" cy="95410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sv-SE" sz="2000" dirty="0" smtClean="0">
                <a:solidFill>
                  <a:schemeClr val="accent3">
                    <a:lumMod val="50000"/>
                  </a:schemeClr>
                </a:solidFill>
              </a:rPr>
              <a:t>Är taggade med ett eller flera nyckelord</a:t>
            </a:r>
          </a:p>
          <a:p>
            <a:endParaRPr lang="sv-SE" sz="1600" b="1" dirty="0" err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4</a:t>
            </a:fld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3"/>
          </p:nvPr>
        </p:nvSpPr>
        <p:spPr>
          <a:xfrm>
            <a:off x="522000" y="1961775"/>
            <a:ext cx="8228598" cy="3333011"/>
          </a:xfrm>
        </p:spPr>
        <p:txBody>
          <a:bodyPr/>
          <a:lstStyle/>
          <a:p>
            <a:pPr algn="ctr">
              <a:buNone/>
            </a:pPr>
            <a:r>
              <a:rPr lang="sv-SE" sz="3600" dirty="0" smtClean="0">
                <a:solidFill>
                  <a:schemeClr val="accent3">
                    <a:lumMod val="50000"/>
                  </a:schemeClr>
                </a:solidFill>
              </a:rPr>
              <a:t>Kan användas på: </a:t>
            </a:r>
          </a:p>
        </p:txBody>
      </p:sp>
      <p:grpSp>
        <p:nvGrpSpPr>
          <p:cNvPr id="23" name="Grupp 33"/>
          <p:cNvGrpSpPr/>
          <p:nvPr/>
        </p:nvGrpSpPr>
        <p:grpSpPr>
          <a:xfrm>
            <a:off x="2245983" y="3142738"/>
            <a:ext cx="2182746" cy="1891934"/>
            <a:chOff x="3649287" y="2750788"/>
            <a:chExt cx="1679171" cy="1455452"/>
          </a:xfrm>
        </p:grpSpPr>
        <p:sp>
          <p:nvSpPr>
            <p:cNvPr id="24" name="Rektangel med rundade hörn 23"/>
            <p:cNvSpPr/>
            <p:nvPr/>
          </p:nvSpPr>
          <p:spPr>
            <a:xfrm>
              <a:off x="3649287" y="2750788"/>
              <a:ext cx="1679171" cy="1142339"/>
            </a:xfrm>
            <a:prstGeom prst="roundRect">
              <a:avLst>
                <a:gd name="adj" fmla="val 11573"/>
              </a:avLst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200">
                <a:solidFill>
                  <a:prstClr val="white"/>
                </a:solidFill>
              </a:endParaRPr>
            </a:p>
          </p:txBody>
        </p:sp>
        <p:sp>
          <p:nvSpPr>
            <p:cNvPr id="29" name="Rektangel med rundade hörn 28"/>
            <p:cNvSpPr/>
            <p:nvPr/>
          </p:nvSpPr>
          <p:spPr>
            <a:xfrm>
              <a:off x="3722894" y="2820059"/>
              <a:ext cx="1531957" cy="872034"/>
            </a:xfrm>
            <a:prstGeom prst="roundRect">
              <a:avLst>
                <a:gd name="adj" fmla="val 11573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600" dirty="0" smtClean="0">
                  <a:solidFill>
                    <a:srgbClr val="88CDD0">
                      <a:lumMod val="50000"/>
                    </a:srgbClr>
                  </a:solidFill>
                </a:rPr>
                <a:t>Enhetssida</a:t>
              </a:r>
              <a:endParaRPr lang="sv-SE" sz="1600" dirty="0">
                <a:solidFill>
                  <a:srgbClr val="88CDD0">
                    <a:lumMod val="50000"/>
                  </a:srgbClr>
                </a:solidFill>
              </a:endParaRPr>
            </a:p>
          </p:txBody>
        </p:sp>
        <p:sp>
          <p:nvSpPr>
            <p:cNvPr id="36" name="Ellips 35"/>
            <p:cNvSpPr/>
            <p:nvPr/>
          </p:nvSpPr>
          <p:spPr>
            <a:xfrm>
              <a:off x="4433062" y="3733658"/>
              <a:ext cx="111620" cy="111620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200">
                <a:solidFill>
                  <a:prstClr val="white"/>
                </a:solidFill>
              </a:endParaRPr>
            </a:p>
          </p:txBody>
        </p:sp>
        <p:sp>
          <p:nvSpPr>
            <p:cNvPr id="38" name="Parallelltrapets 37"/>
            <p:cNvSpPr/>
            <p:nvPr/>
          </p:nvSpPr>
          <p:spPr>
            <a:xfrm>
              <a:off x="4227021" y="3918119"/>
              <a:ext cx="523702" cy="288121"/>
            </a:xfrm>
            <a:prstGeom prst="trapezoid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200">
                <a:solidFill>
                  <a:prstClr val="white"/>
                </a:solidFill>
              </a:endParaRPr>
            </a:p>
          </p:txBody>
        </p:sp>
      </p:grpSp>
      <p:grpSp>
        <p:nvGrpSpPr>
          <p:cNvPr id="39" name="Grupp 33"/>
          <p:cNvGrpSpPr/>
          <p:nvPr/>
        </p:nvGrpSpPr>
        <p:grpSpPr>
          <a:xfrm>
            <a:off x="4929175" y="3142738"/>
            <a:ext cx="2182746" cy="1891934"/>
            <a:chOff x="3649287" y="2750788"/>
            <a:chExt cx="1679171" cy="1455452"/>
          </a:xfrm>
        </p:grpSpPr>
        <p:sp>
          <p:nvSpPr>
            <p:cNvPr id="40" name="Rektangel med rundade hörn 39"/>
            <p:cNvSpPr/>
            <p:nvPr/>
          </p:nvSpPr>
          <p:spPr>
            <a:xfrm>
              <a:off x="3649287" y="2750788"/>
              <a:ext cx="1679171" cy="1142339"/>
            </a:xfrm>
            <a:prstGeom prst="roundRect">
              <a:avLst>
                <a:gd name="adj" fmla="val 11573"/>
              </a:avLst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200">
                <a:solidFill>
                  <a:prstClr val="white"/>
                </a:solidFill>
              </a:endParaRPr>
            </a:p>
          </p:txBody>
        </p:sp>
        <p:sp>
          <p:nvSpPr>
            <p:cNvPr id="41" name="Rektangel med rundade hörn 40"/>
            <p:cNvSpPr/>
            <p:nvPr/>
          </p:nvSpPr>
          <p:spPr>
            <a:xfrm>
              <a:off x="3722894" y="2820059"/>
              <a:ext cx="1531957" cy="872034"/>
            </a:xfrm>
            <a:prstGeom prst="roundRect">
              <a:avLst>
                <a:gd name="adj" fmla="val 11573"/>
              </a:avLst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600" dirty="0" smtClean="0">
                  <a:solidFill>
                    <a:srgbClr val="88CDD0">
                      <a:lumMod val="50000"/>
                    </a:srgbClr>
                  </a:solidFill>
                </a:rPr>
                <a:t>goteborg.se</a:t>
              </a:r>
              <a:endParaRPr lang="sv-SE" sz="1600" dirty="0">
                <a:solidFill>
                  <a:srgbClr val="88CDD0">
                    <a:lumMod val="50000"/>
                  </a:srgbClr>
                </a:solidFill>
              </a:endParaRPr>
            </a:p>
          </p:txBody>
        </p:sp>
        <p:sp>
          <p:nvSpPr>
            <p:cNvPr id="42" name="Ellips 41"/>
            <p:cNvSpPr/>
            <p:nvPr/>
          </p:nvSpPr>
          <p:spPr>
            <a:xfrm>
              <a:off x="4433062" y="3733658"/>
              <a:ext cx="111620" cy="111620"/>
            </a:xfrm>
            <a:prstGeom prst="ellipse">
              <a:avLst/>
            </a:prstGeom>
            <a:noFill/>
            <a:ln w="190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200">
                <a:solidFill>
                  <a:prstClr val="white"/>
                </a:solidFill>
              </a:endParaRPr>
            </a:p>
          </p:txBody>
        </p:sp>
        <p:sp>
          <p:nvSpPr>
            <p:cNvPr id="43" name="Parallelltrapets 42"/>
            <p:cNvSpPr/>
            <p:nvPr/>
          </p:nvSpPr>
          <p:spPr>
            <a:xfrm>
              <a:off x="4227021" y="3918119"/>
              <a:ext cx="523702" cy="288121"/>
            </a:xfrm>
            <a:prstGeom prst="trapezoid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sz="1200">
                <a:solidFill>
                  <a:prstClr val="white"/>
                </a:solidFill>
              </a:endParaRP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3"/>
          </p:nvPr>
        </p:nvSpPr>
        <p:spPr>
          <a:xfrm>
            <a:off x="522000" y="2801388"/>
            <a:ext cx="8228598" cy="3333011"/>
          </a:xfrm>
        </p:spPr>
        <p:txBody>
          <a:bodyPr/>
          <a:lstStyle/>
          <a:p>
            <a:pPr algn="ctr">
              <a:buNone/>
            </a:pPr>
            <a:r>
              <a:rPr lang="sv-SE" sz="3600" dirty="0" smtClean="0">
                <a:solidFill>
                  <a:schemeClr val="accent3">
                    <a:lumMod val="50000"/>
                  </a:schemeClr>
                </a:solidFill>
              </a:rPr>
              <a:t>Så ser det fortsatta arbetet ut</a:t>
            </a:r>
            <a:endParaRPr lang="sv-SE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6</a:t>
            </a:fld>
            <a:endParaRPr lang="sv-SE" dirty="0"/>
          </a:p>
        </p:txBody>
      </p:sp>
      <p:grpSp>
        <p:nvGrpSpPr>
          <p:cNvPr id="5" name="Grupp 4"/>
          <p:cNvGrpSpPr/>
          <p:nvPr/>
        </p:nvGrpSpPr>
        <p:grpSpPr>
          <a:xfrm>
            <a:off x="522000" y="3022920"/>
            <a:ext cx="1487978" cy="415635"/>
            <a:chOff x="714895" y="4314305"/>
            <a:chExt cx="1487978" cy="415635"/>
          </a:xfrm>
        </p:grpSpPr>
        <p:cxnSp>
          <p:nvCxnSpPr>
            <p:cNvPr id="6" name="Rak 5"/>
            <p:cNvCxnSpPr/>
            <p:nvPr/>
          </p:nvCxnSpPr>
          <p:spPr>
            <a:xfrm>
              <a:off x="897775" y="4488873"/>
              <a:ext cx="1305098" cy="0"/>
            </a:xfrm>
            <a:prstGeom prst="line">
              <a:avLst/>
            </a:prstGeom>
            <a:ln w="57150" cap="rnd">
              <a:solidFill>
                <a:schemeClr val="accent3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ak 6"/>
            <p:cNvCxnSpPr/>
            <p:nvPr/>
          </p:nvCxnSpPr>
          <p:spPr>
            <a:xfrm>
              <a:off x="714895" y="4314305"/>
              <a:ext cx="182880" cy="174568"/>
            </a:xfrm>
            <a:prstGeom prst="line">
              <a:avLst/>
            </a:prstGeom>
            <a:ln w="57150" cap="rnd">
              <a:solidFill>
                <a:schemeClr val="accent3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Ellips 7"/>
            <p:cNvSpPr>
              <a:spLocks/>
            </p:cNvSpPr>
            <p:nvPr/>
          </p:nvSpPr>
          <p:spPr>
            <a:xfrm>
              <a:off x="1916086" y="4563686"/>
              <a:ext cx="166254" cy="16625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accent3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9" name="Ellips 8"/>
            <p:cNvSpPr>
              <a:spLocks/>
            </p:cNvSpPr>
            <p:nvPr/>
          </p:nvSpPr>
          <p:spPr>
            <a:xfrm>
              <a:off x="964279" y="4563686"/>
              <a:ext cx="166254" cy="16625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57150">
              <a:solidFill>
                <a:schemeClr val="accent3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10" name="Grupp 9"/>
          <p:cNvGrpSpPr/>
          <p:nvPr/>
        </p:nvGrpSpPr>
        <p:grpSpPr>
          <a:xfrm>
            <a:off x="3272457" y="2680151"/>
            <a:ext cx="1873122" cy="1041984"/>
            <a:chOff x="2560318" y="4159631"/>
            <a:chExt cx="2280461" cy="1268580"/>
          </a:xfrm>
        </p:grpSpPr>
        <p:sp>
          <p:nvSpPr>
            <p:cNvPr id="11" name="Ellips 10"/>
            <p:cNvSpPr/>
            <p:nvPr/>
          </p:nvSpPr>
          <p:spPr>
            <a:xfrm>
              <a:off x="2560318" y="4555372"/>
              <a:ext cx="864525" cy="864525"/>
            </a:xfrm>
            <a:prstGeom prst="ellipse">
              <a:avLst/>
            </a:prstGeom>
            <a:noFill/>
            <a:ln w="57150">
              <a:solidFill>
                <a:schemeClr val="accent3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2" name="Ellips 11"/>
            <p:cNvSpPr/>
            <p:nvPr/>
          </p:nvSpPr>
          <p:spPr>
            <a:xfrm>
              <a:off x="3976254" y="4563686"/>
              <a:ext cx="864525" cy="864525"/>
            </a:xfrm>
            <a:prstGeom prst="ellipse">
              <a:avLst/>
            </a:prstGeom>
            <a:noFill/>
            <a:ln w="57150">
              <a:solidFill>
                <a:schemeClr val="accent3">
                  <a:lumMod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13" name="Rak 12"/>
            <p:cNvCxnSpPr/>
            <p:nvPr/>
          </p:nvCxnSpPr>
          <p:spPr>
            <a:xfrm>
              <a:off x="3300153" y="4314305"/>
              <a:ext cx="307571" cy="864524"/>
            </a:xfrm>
            <a:prstGeom prst="line">
              <a:avLst/>
            </a:prstGeom>
            <a:ln w="57150" cap="rnd">
              <a:solidFill>
                <a:schemeClr val="accent3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ak 13"/>
            <p:cNvCxnSpPr/>
            <p:nvPr/>
          </p:nvCxnSpPr>
          <p:spPr>
            <a:xfrm flipH="1">
              <a:off x="3607724" y="4314305"/>
              <a:ext cx="673332" cy="864524"/>
            </a:xfrm>
            <a:prstGeom prst="line">
              <a:avLst/>
            </a:prstGeom>
            <a:ln w="57150" cap="rnd">
              <a:solidFill>
                <a:schemeClr val="accent3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ak 14"/>
            <p:cNvCxnSpPr/>
            <p:nvPr/>
          </p:nvCxnSpPr>
          <p:spPr>
            <a:xfrm flipH="1">
              <a:off x="3300153" y="4314305"/>
              <a:ext cx="980902" cy="0"/>
            </a:xfrm>
            <a:prstGeom prst="line">
              <a:avLst/>
            </a:prstGeom>
            <a:ln w="57150" cap="rnd">
              <a:solidFill>
                <a:schemeClr val="accent3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ktangel med rundade hörn 15"/>
            <p:cNvSpPr/>
            <p:nvPr/>
          </p:nvSpPr>
          <p:spPr>
            <a:xfrm>
              <a:off x="3183775" y="4159631"/>
              <a:ext cx="290946" cy="122913"/>
            </a:xfrm>
            <a:prstGeom prst="round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7" name="Frihandsfigur 16"/>
            <p:cNvSpPr/>
            <p:nvPr/>
          </p:nvSpPr>
          <p:spPr>
            <a:xfrm>
              <a:off x="4064925" y="4159631"/>
              <a:ext cx="432262" cy="332509"/>
            </a:xfrm>
            <a:custGeom>
              <a:avLst/>
              <a:gdLst>
                <a:gd name="connsiteX0" fmla="*/ 307571 w 432262"/>
                <a:gd name="connsiteY0" fmla="*/ 332509 h 332509"/>
                <a:gd name="connsiteX1" fmla="*/ 390698 w 432262"/>
                <a:gd name="connsiteY1" fmla="*/ 49876 h 332509"/>
                <a:gd name="connsiteX2" fmla="*/ 58189 w 432262"/>
                <a:gd name="connsiteY2" fmla="*/ 33251 h 332509"/>
                <a:gd name="connsiteX3" fmla="*/ 41564 w 432262"/>
                <a:gd name="connsiteY3" fmla="*/ 33251 h 332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32262" h="332509">
                  <a:moveTo>
                    <a:pt x="307571" y="332509"/>
                  </a:moveTo>
                  <a:cubicBezTo>
                    <a:pt x="369916" y="216130"/>
                    <a:pt x="432262" y="99752"/>
                    <a:pt x="390698" y="49876"/>
                  </a:cubicBezTo>
                  <a:cubicBezTo>
                    <a:pt x="349134" y="0"/>
                    <a:pt x="116378" y="36022"/>
                    <a:pt x="58189" y="33251"/>
                  </a:cubicBezTo>
                  <a:cubicBezTo>
                    <a:pt x="0" y="30480"/>
                    <a:pt x="20782" y="31865"/>
                    <a:pt x="41564" y="33251"/>
                  </a:cubicBezTo>
                </a:path>
              </a:pathLst>
            </a:custGeom>
            <a:ln w="57150">
              <a:solidFill>
                <a:schemeClr val="accent3">
                  <a:lumMod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18" name="Grupp 17"/>
          <p:cNvGrpSpPr/>
          <p:nvPr/>
        </p:nvGrpSpPr>
        <p:grpSpPr>
          <a:xfrm>
            <a:off x="6242879" y="2617473"/>
            <a:ext cx="2479864" cy="1159769"/>
            <a:chOff x="5619404" y="4114813"/>
            <a:chExt cx="2186247" cy="1022452"/>
          </a:xfrm>
        </p:grpSpPr>
        <p:sp>
          <p:nvSpPr>
            <p:cNvPr id="19" name="Rektangel med rundat hörn 18"/>
            <p:cNvSpPr/>
            <p:nvPr/>
          </p:nvSpPr>
          <p:spPr>
            <a:xfrm>
              <a:off x="5619404" y="4336727"/>
              <a:ext cx="2186247" cy="537054"/>
            </a:xfrm>
            <a:prstGeom prst="round1Rect">
              <a:avLst>
                <a:gd name="adj" fmla="val 50000"/>
              </a:avLst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0" name="Rektangel med klippta hörn på samma sida 19"/>
            <p:cNvSpPr/>
            <p:nvPr/>
          </p:nvSpPr>
          <p:spPr>
            <a:xfrm>
              <a:off x="5860473" y="4114813"/>
              <a:ext cx="1400477" cy="438052"/>
            </a:xfrm>
            <a:prstGeom prst="snip2Same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1" name="Ellips 20"/>
            <p:cNvSpPr/>
            <p:nvPr/>
          </p:nvSpPr>
          <p:spPr>
            <a:xfrm>
              <a:off x="5889565" y="4729940"/>
              <a:ext cx="407325" cy="407325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571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2" name="Ellips 21"/>
            <p:cNvSpPr/>
            <p:nvPr/>
          </p:nvSpPr>
          <p:spPr>
            <a:xfrm>
              <a:off x="7057287" y="4729940"/>
              <a:ext cx="407325" cy="407325"/>
            </a:xfrm>
            <a:prstGeom prst="ellipse">
              <a:avLst/>
            </a:prstGeom>
            <a:solidFill>
              <a:schemeClr val="accent3">
                <a:lumMod val="50000"/>
              </a:schemeClr>
            </a:solidFill>
            <a:ln w="57150"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23" name="Höger 22"/>
          <p:cNvSpPr/>
          <p:nvPr/>
        </p:nvSpPr>
        <p:spPr>
          <a:xfrm>
            <a:off x="2319251" y="3080037"/>
            <a:ext cx="691348" cy="234894"/>
          </a:xfrm>
          <a:prstGeom prst="rightArrow">
            <a:avLst>
              <a:gd name="adj1" fmla="val 50000"/>
              <a:gd name="adj2" fmla="val 85389"/>
            </a:avLst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4" name="Höger 23"/>
          <p:cNvSpPr/>
          <p:nvPr/>
        </p:nvSpPr>
        <p:spPr>
          <a:xfrm>
            <a:off x="5407439" y="3080037"/>
            <a:ext cx="691348" cy="234894"/>
          </a:xfrm>
          <a:prstGeom prst="rightArrow">
            <a:avLst>
              <a:gd name="adj1" fmla="val 50000"/>
              <a:gd name="adj2" fmla="val 85389"/>
            </a:avLst>
          </a:prstGeom>
          <a:solidFill>
            <a:schemeClr val="accent3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textruta 24"/>
          <p:cNvSpPr txBox="1"/>
          <p:nvPr/>
        </p:nvSpPr>
        <p:spPr>
          <a:xfrm>
            <a:off x="522000" y="4053860"/>
            <a:ext cx="16026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Version 1</a:t>
            </a:r>
            <a:endParaRPr lang="sv-SE" sz="1600" b="1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ruta 25"/>
          <p:cNvSpPr txBox="1"/>
          <p:nvPr/>
        </p:nvSpPr>
        <p:spPr>
          <a:xfrm>
            <a:off x="3431455" y="4053860"/>
            <a:ext cx="16026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Version 2</a:t>
            </a:r>
            <a:endParaRPr lang="sv-SE" sz="1600" b="1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ruta 26"/>
          <p:cNvSpPr txBox="1"/>
          <p:nvPr/>
        </p:nvSpPr>
        <p:spPr>
          <a:xfrm>
            <a:off x="6695398" y="4053860"/>
            <a:ext cx="16026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6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Version 3</a:t>
            </a:r>
            <a:endParaRPr lang="sv-SE" sz="1600" b="1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7</a:t>
            </a:fld>
            <a:endParaRPr lang="sv-SE" dirty="0"/>
          </a:p>
        </p:txBody>
      </p:sp>
      <p:sp>
        <p:nvSpPr>
          <p:cNvPr id="5" name="Rektangel 4"/>
          <p:cNvSpPr/>
          <p:nvPr/>
        </p:nvSpPr>
        <p:spPr>
          <a:xfrm>
            <a:off x="522000" y="2585250"/>
            <a:ext cx="1431491" cy="88114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Leverans 1</a:t>
            </a:r>
            <a:endParaRPr lang="sv-SE" dirty="0"/>
          </a:p>
        </p:txBody>
      </p:sp>
      <p:sp>
        <p:nvSpPr>
          <p:cNvPr id="6" name="Rektangel 5"/>
          <p:cNvSpPr/>
          <p:nvPr/>
        </p:nvSpPr>
        <p:spPr>
          <a:xfrm>
            <a:off x="2206738" y="2585250"/>
            <a:ext cx="1431491" cy="88114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Leverans 2</a:t>
            </a:r>
            <a:endParaRPr lang="sv-SE" dirty="0"/>
          </a:p>
        </p:txBody>
      </p:sp>
      <p:sp>
        <p:nvSpPr>
          <p:cNvPr id="7" name="Rektangel 6"/>
          <p:cNvSpPr/>
          <p:nvPr/>
        </p:nvSpPr>
        <p:spPr>
          <a:xfrm>
            <a:off x="3891476" y="2585250"/>
            <a:ext cx="1431491" cy="88114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Leverans 3</a:t>
            </a:r>
            <a:endParaRPr lang="sv-SE" dirty="0"/>
          </a:p>
        </p:txBody>
      </p:sp>
      <p:sp>
        <p:nvSpPr>
          <p:cNvPr id="8" name="Rektangel 7"/>
          <p:cNvSpPr/>
          <p:nvPr/>
        </p:nvSpPr>
        <p:spPr>
          <a:xfrm>
            <a:off x="5576214" y="2585250"/>
            <a:ext cx="1431491" cy="88114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Leverans 4</a:t>
            </a:r>
            <a:endParaRPr lang="sv-SE" dirty="0"/>
          </a:p>
        </p:txBody>
      </p:sp>
      <p:sp>
        <p:nvSpPr>
          <p:cNvPr id="9" name="Rektangel 8"/>
          <p:cNvSpPr/>
          <p:nvPr/>
        </p:nvSpPr>
        <p:spPr>
          <a:xfrm>
            <a:off x="7260950" y="2585250"/>
            <a:ext cx="1431491" cy="88114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Leverans 5</a:t>
            </a:r>
            <a:endParaRPr lang="sv-SE" dirty="0"/>
          </a:p>
        </p:txBody>
      </p:sp>
      <p:cxnSp>
        <p:nvCxnSpPr>
          <p:cNvPr id="11" name="Rak pil 10"/>
          <p:cNvCxnSpPr>
            <a:stCxn id="5" idx="3"/>
            <a:endCxn id="6" idx="1"/>
          </p:cNvCxnSpPr>
          <p:nvPr/>
        </p:nvCxnSpPr>
        <p:spPr>
          <a:xfrm>
            <a:off x="1953491" y="3025825"/>
            <a:ext cx="253247" cy="0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ak pil 12"/>
          <p:cNvCxnSpPr>
            <a:stCxn id="6" idx="3"/>
            <a:endCxn id="7" idx="1"/>
          </p:cNvCxnSpPr>
          <p:nvPr/>
        </p:nvCxnSpPr>
        <p:spPr>
          <a:xfrm>
            <a:off x="3638229" y="3025825"/>
            <a:ext cx="253247" cy="0"/>
          </a:xfrm>
          <a:prstGeom prst="straightConnector1">
            <a:avLst/>
          </a:prstGeom>
          <a:ln w="28575">
            <a:solidFill>
              <a:schemeClr val="accent3">
                <a:lumMod val="50000"/>
              </a:schemeClr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Rak 14"/>
          <p:cNvCxnSpPr>
            <a:stCxn id="7" idx="3"/>
            <a:endCxn id="8" idx="1"/>
          </p:cNvCxnSpPr>
          <p:nvPr/>
        </p:nvCxnSpPr>
        <p:spPr>
          <a:xfrm>
            <a:off x="5322967" y="3025825"/>
            <a:ext cx="253247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16"/>
          <p:cNvCxnSpPr>
            <a:stCxn id="8" idx="3"/>
            <a:endCxn id="9" idx="1"/>
          </p:cNvCxnSpPr>
          <p:nvPr/>
        </p:nvCxnSpPr>
        <p:spPr>
          <a:xfrm>
            <a:off x="7007705" y="3025825"/>
            <a:ext cx="253245" cy="0"/>
          </a:xfrm>
          <a:prstGeom prst="line">
            <a:avLst/>
          </a:prstGeom>
          <a:ln w="28575">
            <a:solidFill>
              <a:schemeClr val="accent3">
                <a:lumMod val="50000"/>
              </a:schemeClr>
            </a:solidFill>
            <a:tailEnd type="triangle" w="lg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0" name="Grupp 19"/>
          <p:cNvGrpSpPr/>
          <p:nvPr/>
        </p:nvGrpSpPr>
        <p:grpSpPr>
          <a:xfrm>
            <a:off x="521999" y="1936873"/>
            <a:ext cx="8170442" cy="432262"/>
            <a:chOff x="521999" y="1695796"/>
            <a:chExt cx="8170442" cy="432262"/>
          </a:xfrm>
        </p:grpSpPr>
        <p:sp>
          <p:nvSpPr>
            <p:cNvPr id="18" name="Höger 17"/>
            <p:cNvSpPr/>
            <p:nvPr/>
          </p:nvSpPr>
          <p:spPr>
            <a:xfrm>
              <a:off x="3891476" y="1695796"/>
              <a:ext cx="4800965" cy="432262"/>
            </a:xfrm>
            <a:prstGeom prst="rightArrow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400" dirty="0" smtClean="0">
                  <a:solidFill>
                    <a:schemeClr val="accent3">
                      <a:lumMod val="50000"/>
                    </a:schemeClr>
                  </a:solidFill>
                </a:rPr>
                <a:t>Vecka 21-23</a:t>
              </a:r>
              <a:endParaRPr lang="sv-SE" sz="14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  <p:sp>
          <p:nvSpPr>
            <p:cNvPr id="19" name="Rektangel 18"/>
            <p:cNvSpPr/>
            <p:nvPr/>
          </p:nvSpPr>
          <p:spPr>
            <a:xfrm>
              <a:off x="521999" y="1803862"/>
              <a:ext cx="3369477" cy="216131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400" dirty="0" smtClean="0">
                  <a:solidFill>
                    <a:schemeClr val="accent3">
                      <a:lumMod val="50000"/>
                    </a:schemeClr>
                  </a:solidFill>
                </a:rPr>
                <a:t>Vecka 18-20</a:t>
              </a:r>
              <a:endParaRPr lang="sv-SE" sz="1400" dirty="0">
                <a:solidFill>
                  <a:schemeClr val="accent3">
                    <a:lumMod val="50000"/>
                  </a:schemeClr>
                </a:solidFill>
              </a:endParaRPr>
            </a:p>
          </p:txBody>
        </p:sp>
      </p:grpSp>
      <p:sp>
        <p:nvSpPr>
          <p:cNvPr id="21" name="Rektangel 20"/>
          <p:cNvSpPr/>
          <p:nvPr/>
        </p:nvSpPr>
        <p:spPr>
          <a:xfrm>
            <a:off x="522000" y="3466399"/>
            <a:ext cx="1431491" cy="220288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>
              <a:spcAft>
                <a:spcPts val="600"/>
              </a:spcAft>
            </a:pPr>
            <a:r>
              <a:rPr lang="sv-SE" sz="1400" dirty="0" smtClean="0"/>
              <a:t>Listning av aktiviteter kopplade till en arrangör. </a:t>
            </a:r>
          </a:p>
          <a:p>
            <a:pPr>
              <a:spcAft>
                <a:spcPts val="600"/>
              </a:spcAft>
            </a:pPr>
            <a:r>
              <a:rPr lang="sv-SE" sz="1400" dirty="0" smtClean="0"/>
              <a:t>Visas på en dold sida.</a:t>
            </a:r>
            <a:endParaRPr lang="sv-SE" sz="1400" dirty="0"/>
          </a:p>
        </p:txBody>
      </p:sp>
      <p:sp>
        <p:nvSpPr>
          <p:cNvPr id="22" name="Rektangel 21"/>
          <p:cNvSpPr/>
          <p:nvPr/>
        </p:nvSpPr>
        <p:spPr>
          <a:xfrm>
            <a:off x="2206738" y="3466399"/>
            <a:ext cx="1431491" cy="220288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>
              <a:spcAft>
                <a:spcPts val="600"/>
              </a:spcAft>
            </a:pPr>
            <a:r>
              <a:rPr lang="sv-SE" sz="1400" dirty="0" smtClean="0"/>
              <a:t>Listning av aktiviteter samt </a:t>
            </a:r>
            <a:r>
              <a:rPr lang="sv-SE" sz="1400" dirty="0" err="1" smtClean="0"/>
              <a:t>detaljvy</a:t>
            </a:r>
            <a:r>
              <a:rPr lang="sv-SE" sz="1400" dirty="0" smtClean="0"/>
              <a:t> för de enskilda aktiviteterna</a:t>
            </a:r>
          </a:p>
          <a:p>
            <a:pPr>
              <a:spcAft>
                <a:spcPts val="600"/>
              </a:spcAft>
            </a:pPr>
            <a:r>
              <a:rPr lang="sv-SE" sz="1400" dirty="0" smtClean="0"/>
              <a:t>Visas på en dold sida.</a:t>
            </a:r>
            <a:endParaRPr lang="sv-SE" sz="1400" dirty="0"/>
          </a:p>
        </p:txBody>
      </p:sp>
      <p:sp>
        <p:nvSpPr>
          <p:cNvPr id="23" name="Rektangel 22"/>
          <p:cNvSpPr/>
          <p:nvPr/>
        </p:nvSpPr>
        <p:spPr>
          <a:xfrm>
            <a:off x="3891476" y="3466399"/>
            <a:ext cx="1431491" cy="220288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r>
              <a:rPr lang="sv-SE" sz="1400" dirty="0" smtClean="0"/>
              <a:t>Pilot: Visa upp ett lokalt kalendarium på </a:t>
            </a:r>
            <a:r>
              <a:rPr lang="sv-SE" sz="1400" b="1" dirty="0" smtClean="0"/>
              <a:t>EN</a:t>
            </a:r>
            <a:r>
              <a:rPr lang="sv-SE" sz="1400" dirty="0" smtClean="0"/>
              <a:t> enhetssida.</a:t>
            </a:r>
            <a:endParaRPr lang="sv-SE" sz="1400" dirty="0"/>
          </a:p>
        </p:txBody>
      </p:sp>
      <p:sp>
        <p:nvSpPr>
          <p:cNvPr id="24" name="Rektangel 23"/>
          <p:cNvSpPr/>
          <p:nvPr/>
        </p:nvSpPr>
        <p:spPr>
          <a:xfrm>
            <a:off x="5576214" y="3466399"/>
            <a:ext cx="1431491" cy="220288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r>
              <a:rPr lang="sv-SE" sz="1400" dirty="0" smtClean="0"/>
              <a:t>Pilot: Visa upp ett lokalt kalendarium på alla</a:t>
            </a:r>
            <a:r>
              <a:rPr lang="sv-SE" sz="1400" b="1" dirty="0" smtClean="0"/>
              <a:t> </a:t>
            </a:r>
            <a:r>
              <a:rPr lang="sv-SE" sz="1400" dirty="0" smtClean="0"/>
              <a:t>enhetssidor inom </a:t>
            </a:r>
            <a:r>
              <a:rPr lang="sv-SE" sz="1400" b="1" dirty="0" smtClean="0"/>
              <a:t>ETT</a:t>
            </a:r>
            <a:r>
              <a:rPr lang="sv-SE" sz="1400" dirty="0" smtClean="0"/>
              <a:t> mallpaket.</a:t>
            </a:r>
            <a:endParaRPr lang="sv-SE" sz="1400" dirty="0"/>
          </a:p>
        </p:txBody>
      </p:sp>
      <p:sp>
        <p:nvSpPr>
          <p:cNvPr id="25" name="Rektangel 24"/>
          <p:cNvSpPr/>
          <p:nvPr/>
        </p:nvSpPr>
        <p:spPr>
          <a:xfrm>
            <a:off x="7260950" y="3466399"/>
            <a:ext cx="1431491" cy="2202889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r>
              <a:rPr lang="sv-SE" sz="1400" dirty="0" smtClean="0"/>
              <a:t>Utrullning påbörjas:</a:t>
            </a:r>
          </a:p>
          <a:p>
            <a:r>
              <a:rPr lang="sv-SE" sz="1400" dirty="0" smtClean="0"/>
              <a:t>Lägga till lokala kalendarier på samtliga relevanta enhetssidor.</a:t>
            </a:r>
            <a:endParaRPr lang="sv-SE" sz="1400" dirty="0"/>
          </a:p>
        </p:txBody>
      </p:sp>
      <p:sp>
        <p:nvSpPr>
          <p:cNvPr id="26" name="textruta 25"/>
          <p:cNvSpPr txBox="1"/>
          <p:nvPr/>
        </p:nvSpPr>
        <p:spPr>
          <a:xfrm>
            <a:off x="521999" y="1170771"/>
            <a:ext cx="7591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 smtClean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Version 1 av lokalt kalendarium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D7578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D7578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D7578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D7578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D7578"/>
                                      </p:to>
                                    </p:animClr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8</a:t>
            </a:fld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522000" y="1920240"/>
            <a:ext cx="8228598" cy="4214160"/>
          </a:xfrm>
        </p:spPr>
        <p:txBody>
          <a:bodyPr/>
          <a:lstStyle/>
          <a:p>
            <a:pPr marL="396000" indent="-396000">
              <a:buFont typeface="Wingdings" pitchFamily="2" charset="2"/>
              <a:buChar char="J"/>
            </a:pPr>
            <a:r>
              <a:rPr lang="sv-SE" sz="2200" dirty="0" smtClean="0">
                <a:solidFill>
                  <a:schemeClr val="accent3">
                    <a:lumMod val="50000"/>
                  </a:schemeClr>
                </a:solidFill>
              </a:rPr>
              <a:t>Möjlighet att koppla kalendariet till en eller flera arrangörer</a:t>
            </a:r>
            <a:endParaRPr lang="sv-SE" sz="22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396000" indent="-396000">
              <a:buFont typeface="Wingdings" pitchFamily="2" charset="2"/>
              <a:buChar char="J"/>
            </a:pPr>
            <a:r>
              <a:rPr lang="sv-SE" sz="2200" dirty="0" smtClean="0">
                <a:solidFill>
                  <a:schemeClr val="accent3">
                    <a:lumMod val="50000"/>
                  </a:schemeClr>
                </a:solidFill>
              </a:rPr>
              <a:t>Möjlighet att koppla kalendariet till ett eller flera nyckelord</a:t>
            </a:r>
            <a:endParaRPr lang="sv-SE" sz="22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396000" indent="-396000">
              <a:buFont typeface="Wingdings" pitchFamily="2" charset="2"/>
              <a:buChar char="J"/>
            </a:pPr>
            <a:r>
              <a:rPr lang="sv-SE" sz="2200" dirty="0" smtClean="0">
                <a:solidFill>
                  <a:schemeClr val="accent3">
                    <a:lumMod val="50000"/>
                  </a:schemeClr>
                </a:solidFill>
              </a:rPr>
              <a:t>Fokus på sökmotorsoptimering</a:t>
            </a:r>
            <a:endParaRPr lang="sv-SE" sz="22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396000" indent="-396000">
              <a:buFont typeface="Wingdings" pitchFamily="2" charset="2"/>
              <a:buChar char="J"/>
            </a:pPr>
            <a:r>
              <a:rPr lang="sv-SE" sz="2200" dirty="0" smtClean="0">
                <a:solidFill>
                  <a:schemeClr val="accent3">
                    <a:lumMod val="50000"/>
                  </a:schemeClr>
                </a:solidFill>
              </a:rPr>
              <a:t>Möjlighet att dela i sociala medier</a:t>
            </a:r>
            <a:endParaRPr lang="sv-SE" sz="22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396000" indent="-396000">
              <a:buFont typeface="Wingdings" pitchFamily="2" charset="2"/>
              <a:buChar char="J"/>
            </a:pPr>
            <a:r>
              <a:rPr lang="sv-SE" sz="2200" dirty="0" smtClean="0">
                <a:solidFill>
                  <a:schemeClr val="accent3">
                    <a:lumMod val="50000"/>
                  </a:schemeClr>
                </a:solidFill>
              </a:rPr>
              <a:t>Möjlighet att få fram statistik i Google </a:t>
            </a:r>
            <a:r>
              <a:rPr lang="sv-SE" sz="2200" dirty="0" err="1" smtClean="0">
                <a:solidFill>
                  <a:schemeClr val="accent3">
                    <a:lumMod val="50000"/>
                  </a:schemeClr>
                </a:solidFill>
              </a:rPr>
              <a:t>Analytics</a:t>
            </a:r>
            <a:endParaRPr lang="sv-SE" sz="22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396000" indent="-396000">
              <a:buFont typeface="Wingdings" pitchFamily="2" charset="2"/>
              <a:buChar char="J"/>
            </a:pPr>
            <a:endParaRPr lang="sv-SE" sz="22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396000" indent="-396000">
              <a:buNone/>
            </a:pPr>
            <a:r>
              <a:rPr lang="sv-SE" sz="2200" dirty="0" smtClean="0">
                <a:solidFill>
                  <a:schemeClr val="accent3">
                    <a:lumMod val="50000"/>
                  </a:schemeClr>
                </a:solidFill>
              </a:rPr>
              <a:t>Skiss listning: </a:t>
            </a:r>
            <a:r>
              <a:rPr lang="sv-SE" sz="1400" dirty="0" smtClean="0">
                <a:solidFill>
                  <a:schemeClr val="accent3">
                    <a:lumMod val="50000"/>
                  </a:schemeClr>
                </a:solidFill>
                <a:hlinkClick r:id="rId2"/>
              </a:rPr>
              <a:t>http://</a:t>
            </a:r>
            <a:r>
              <a:rPr lang="sv-SE" sz="1400" dirty="0" smtClean="0">
                <a:solidFill>
                  <a:schemeClr val="accent3">
                    <a:lumMod val="50000"/>
                  </a:schemeClr>
                </a:solidFill>
                <a:hlinkClick r:id="rId2"/>
              </a:rPr>
              <a:t>s008aa39r.staden.gotheborg.net/goteborg3.0/lokalt-kalendarium.html</a:t>
            </a:r>
            <a:endParaRPr lang="sv-SE" dirty="0"/>
          </a:p>
          <a:p>
            <a:pPr marL="396000" indent="-396000">
              <a:buNone/>
            </a:pPr>
            <a:r>
              <a:rPr lang="sv-SE" sz="2200" dirty="0" smtClean="0">
                <a:solidFill>
                  <a:schemeClr val="accent3">
                    <a:lumMod val="50000"/>
                  </a:schemeClr>
                </a:solidFill>
              </a:rPr>
              <a:t>Skiss </a:t>
            </a:r>
            <a:r>
              <a:rPr lang="sv-SE" sz="2200" dirty="0" err="1" smtClean="0">
                <a:solidFill>
                  <a:schemeClr val="accent3">
                    <a:lumMod val="50000"/>
                  </a:schemeClr>
                </a:solidFill>
              </a:rPr>
              <a:t>detaljvy</a:t>
            </a:r>
            <a:r>
              <a:rPr lang="sv-SE" sz="2200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sv-SE" sz="1400" dirty="0" smtClean="0">
                <a:solidFill>
                  <a:schemeClr val="accent3">
                    <a:lumMod val="50000"/>
                  </a:schemeClr>
                </a:solidFill>
                <a:hlinkClick r:id="rId3"/>
              </a:rPr>
              <a:t>http://</a:t>
            </a:r>
            <a:r>
              <a:rPr lang="sv-SE" sz="1400" dirty="0" smtClean="0">
                <a:solidFill>
                  <a:schemeClr val="accent3">
                    <a:lumMod val="50000"/>
                  </a:schemeClr>
                </a:solidFill>
                <a:hlinkClick r:id="rId3"/>
              </a:rPr>
              <a:t>s008aa39r.staden.gotheborg.net/goteborg3.0/lokalt-kalendarium/single.html</a:t>
            </a:r>
            <a:endParaRPr lang="sv-SE" sz="1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396000" indent="-396000">
              <a:buNone/>
            </a:pPr>
            <a:endParaRPr lang="sv-SE" sz="22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extruta 4"/>
          <p:cNvSpPr txBox="1"/>
          <p:nvPr/>
        </p:nvSpPr>
        <p:spPr>
          <a:xfrm>
            <a:off x="521999" y="1170771"/>
            <a:ext cx="7591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 smtClean="0">
                <a:solidFill>
                  <a:schemeClr val="accent3">
                    <a:lumMod val="50000"/>
                  </a:schemeClr>
                </a:solidFill>
              </a:rPr>
              <a:t>Vad </a:t>
            </a:r>
            <a:r>
              <a:rPr lang="sv-SE" sz="2800" b="1" dirty="0" smtClean="0">
                <a:solidFill>
                  <a:schemeClr val="accent3">
                    <a:lumMod val="50000"/>
                  </a:schemeClr>
                </a:solidFill>
              </a:rPr>
              <a:t>innehåller version </a:t>
            </a:r>
            <a:r>
              <a:rPr lang="sv-SE" sz="2800" b="1" dirty="0" smtClean="0">
                <a:solidFill>
                  <a:schemeClr val="accent3">
                    <a:lumMod val="50000"/>
                  </a:schemeClr>
                </a:solidFill>
              </a:rPr>
              <a:t>1?</a:t>
            </a:r>
            <a:endParaRPr lang="sv-SE" sz="2800" b="1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9</a:t>
            </a:fld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>
          <a:xfrm>
            <a:off x="522000" y="1920240"/>
            <a:ext cx="8228598" cy="4214160"/>
          </a:xfrm>
        </p:spPr>
        <p:txBody>
          <a:bodyPr/>
          <a:lstStyle/>
          <a:p>
            <a:pPr marL="396000" indent="-396000">
              <a:buFont typeface="Wingdings" pitchFamily="2" charset="2"/>
              <a:buChar char=""/>
            </a:pPr>
            <a:r>
              <a:rPr lang="sv-SE" sz="2200" dirty="0" smtClean="0">
                <a:solidFill>
                  <a:schemeClr val="accent3">
                    <a:lumMod val="50000"/>
                  </a:schemeClr>
                </a:solidFill>
              </a:rPr>
              <a:t>Filtreringsmöjligheter </a:t>
            </a:r>
            <a:r>
              <a:rPr lang="sv-SE" sz="1800" dirty="0" smtClean="0">
                <a:solidFill>
                  <a:schemeClr val="accent3">
                    <a:lumMod val="50000"/>
                  </a:schemeClr>
                </a:solidFill>
              </a:rPr>
              <a:t>(t.ex. via målgrupp, datum, nyckelord m.m.)</a:t>
            </a:r>
            <a:endParaRPr lang="sv-SE" sz="22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396000" indent="-396000">
              <a:buFont typeface="Wingdings" pitchFamily="2" charset="2"/>
              <a:buChar char=""/>
            </a:pPr>
            <a:r>
              <a:rPr lang="sv-SE" sz="2200" dirty="0" smtClean="0">
                <a:solidFill>
                  <a:schemeClr val="accent3">
                    <a:lumMod val="50000"/>
                  </a:schemeClr>
                </a:solidFill>
              </a:rPr>
              <a:t>Skapa ett kalendarium utifrån en målgrupp eller kategori</a:t>
            </a:r>
          </a:p>
          <a:p>
            <a:pPr marL="396000" indent="-396000">
              <a:buFont typeface="Wingdings" pitchFamily="2" charset="2"/>
              <a:buChar char=""/>
            </a:pPr>
            <a:r>
              <a:rPr lang="sv-SE" sz="2200" dirty="0" smtClean="0">
                <a:solidFill>
                  <a:schemeClr val="accent3">
                    <a:lumMod val="50000"/>
                  </a:schemeClr>
                </a:solidFill>
              </a:rPr>
              <a:t>Möjlighet att kombinera arrangör och nyckelord</a:t>
            </a:r>
          </a:p>
          <a:p>
            <a:pPr marL="396000" indent="-396000">
              <a:buFont typeface="Wingdings" pitchFamily="2" charset="2"/>
              <a:buChar char=""/>
            </a:pPr>
            <a:r>
              <a:rPr lang="sv-SE" sz="2200" dirty="0" smtClean="0">
                <a:solidFill>
                  <a:schemeClr val="accent3">
                    <a:lumMod val="50000"/>
                  </a:schemeClr>
                </a:solidFill>
              </a:rPr>
              <a:t>Kunna lägga in aktiviteter som bara syns i det lokala kalendariet</a:t>
            </a:r>
          </a:p>
          <a:p>
            <a:pPr marL="396000" indent="-396000">
              <a:buFont typeface="Wingdings" pitchFamily="2" charset="2"/>
              <a:buChar char=""/>
            </a:pPr>
            <a:r>
              <a:rPr lang="sv-SE" sz="2200" dirty="0" smtClean="0">
                <a:solidFill>
                  <a:schemeClr val="accent3">
                    <a:lumMod val="50000"/>
                  </a:schemeClr>
                </a:solidFill>
              </a:rPr>
              <a:t>Kunna komma åt inmatningen direkt från enhetssidan</a:t>
            </a:r>
          </a:p>
          <a:p>
            <a:pPr marL="396000" indent="-396000">
              <a:buFont typeface="Wingdings" pitchFamily="2" charset="2"/>
              <a:buChar char=""/>
            </a:pPr>
            <a:r>
              <a:rPr lang="sv-SE" sz="2200" dirty="0" smtClean="0">
                <a:solidFill>
                  <a:schemeClr val="accent3">
                    <a:lumMod val="50000"/>
                  </a:schemeClr>
                </a:solidFill>
              </a:rPr>
              <a:t>Kunna visa upp t.ex. de fem kommande aktiviteterna på enhetssidans startsida</a:t>
            </a:r>
          </a:p>
          <a:p>
            <a:pPr>
              <a:buFont typeface="Wingdings" pitchFamily="2" charset="2"/>
              <a:buChar char="L"/>
            </a:pPr>
            <a:endParaRPr lang="sv-SE" dirty="0"/>
          </a:p>
        </p:txBody>
      </p:sp>
      <p:sp>
        <p:nvSpPr>
          <p:cNvPr id="5" name="textruta 4"/>
          <p:cNvSpPr txBox="1"/>
          <p:nvPr/>
        </p:nvSpPr>
        <p:spPr>
          <a:xfrm>
            <a:off x="521999" y="1170771"/>
            <a:ext cx="75912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800" b="1" dirty="0" smtClean="0">
                <a:solidFill>
                  <a:schemeClr val="accent3">
                    <a:lumMod val="50000"/>
                  </a:schemeClr>
                </a:solidFill>
              </a:rPr>
              <a:t>Vad kommer </a:t>
            </a:r>
            <a:r>
              <a:rPr lang="sv-SE" sz="2800" b="1" dirty="0" smtClean="0">
                <a:solidFill>
                  <a:schemeClr val="accent5"/>
                </a:solidFill>
              </a:rPr>
              <a:t>inte</a:t>
            </a:r>
            <a:r>
              <a:rPr lang="sv-SE" sz="2800" b="1" dirty="0" smtClean="0">
                <a:solidFill>
                  <a:schemeClr val="accent3">
                    <a:lumMod val="50000"/>
                  </a:schemeClr>
                </a:solidFill>
              </a:rPr>
              <a:t> med i version 1?</a:t>
            </a:r>
            <a:endParaRPr lang="sv-SE" sz="2800" b="1" dirty="0" smtClean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BG-Stad-Mall_enkel BLÅ">
  <a:themeElements>
    <a:clrScheme name="GBG-stad-färgtema">
      <a:dk1>
        <a:srgbClr val="575757"/>
      </a:dk1>
      <a:lt1>
        <a:sysClr val="window" lastClr="FFFFFF"/>
      </a:lt1>
      <a:dk2>
        <a:srgbClr val="575757"/>
      </a:dk2>
      <a:lt2>
        <a:srgbClr val="FFFFFF"/>
      </a:lt2>
      <a:accent1>
        <a:srgbClr val="1475B8"/>
      </a:accent1>
      <a:accent2>
        <a:srgbClr val="F18700"/>
      </a:accent2>
      <a:accent3>
        <a:srgbClr val="9DCBCD"/>
      </a:accent3>
      <a:accent4>
        <a:srgbClr val="727BA0"/>
      </a:accent4>
      <a:accent5>
        <a:srgbClr val="BD0066"/>
      </a:accent5>
      <a:accent6>
        <a:srgbClr val="C1C12A"/>
      </a:accent6>
      <a:hlink>
        <a:srgbClr val="1475B8"/>
      </a:hlink>
      <a:folHlink>
        <a:srgbClr val="9DCBCD"/>
      </a:folHlink>
    </a:clrScheme>
    <a:fontScheme name="GBG-Stad-teckensnit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3">
              <a:lumMod val="50000"/>
            </a:schemeClr>
          </a:solidFill>
          <a:tailEnd type="triangle" w="lg" len="med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b="1"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GBG-Stad-Mall_enkel BLÅ</Template>
  <TotalTime>218</TotalTime>
  <Words>357</Words>
  <Application>Microsoft Office PowerPoint</Application>
  <PresentationFormat>Bildspel på skärmen (4:3)</PresentationFormat>
  <Paragraphs>78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6" baseType="lpstr">
      <vt:lpstr>GBG-Stad-Mall_enkel BLÅ</vt:lpstr>
      <vt:lpstr>Lokala kalendarier</vt:lpstr>
      <vt:lpstr>Bild 2</vt:lpstr>
      <vt:lpstr>Bild 3</vt:lpstr>
      <vt:lpstr>Bild 4</vt:lpstr>
      <vt:lpstr>Bild 5</vt:lpstr>
      <vt:lpstr>Bild 6</vt:lpstr>
      <vt:lpstr>Bild 7</vt:lpstr>
      <vt:lpstr>Bild 8</vt:lpstr>
      <vt:lpstr>Bild 9</vt:lpstr>
      <vt:lpstr>Bild 10</vt:lpstr>
      <vt:lpstr>Bild 11</vt:lpstr>
      <vt:lpstr>Bild 12</vt:lpstr>
      <vt:lpstr>Bild 13</vt:lpstr>
      <vt:lpstr>Bild 14</vt:lpstr>
      <vt:lpstr>Bild 15</vt:lpstr>
    </vt:vector>
  </TitlesOfParts>
  <Company>Göteborgs stad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Lokala kalendarier</dc:title>
  <dc:creator>henjoh0419</dc:creator>
  <cp:lastModifiedBy>henjoh0419</cp:lastModifiedBy>
  <cp:revision>7</cp:revision>
  <cp:lastPrinted>2014-06-25T13:57:34Z</cp:lastPrinted>
  <dcterms:created xsi:type="dcterms:W3CDTF">2017-05-04T09:41:44Z</dcterms:created>
  <dcterms:modified xsi:type="dcterms:W3CDTF">2017-05-05T06:19:13Z</dcterms:modified>
</cp:coreProperties>
</file>